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8" r:id="rId3"/>
    <p:sldId id="269" r:id="rId4"/>
    <p:sldId id="270" r:id="rId5"/>
    <p:sldId id="271" r:id="rId6"/>
    <p:sldId id="257" r:id="rId7"/>
    <p:sldId id="260" r:id="rId8"/>
    <p:sldId id="258" r:id="rId9"/>
    <p:sldId id="261" r:id="rId10"/>
    <p:sldId id="259" r:id="rId11"/>
    <p:sldId id="262" r:id="rId12"/>
    <p:sldId id="263" r:id="rId13"/>
    <p:sldId id="264" r:id="rId14"/>
    <p:sldId id="265" r:id="rId15"/>
    <p:sldId id="266" r:id="rId16"/>
    <p:sldId id="267" r:id="rId17"/>
    <p:sldId id="272" r:id="rId18"/>
    <p:sldId id="273" r:id="rId19"/>
    <p:sldId id="275"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115" d="100"/>
          <a:sy n="115" d="100"/>
        </p:scale>
        <p:origin x="136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lgn="r" rtl="1">
              <a:defRPr sz="7200"/>
            </a:lvl1pPr>
          </a:lstStyle>
          <a:p>
            <a:r>
              <a:rPr lang="en-US" dirty="0"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r" rtl="1">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A21F347-62AE-4465-81DC-AB4D7CB4D7B5}"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rtl="1"/>
            <a:fld id="{1D269F15-B890-46B4-A792-D7B4027E108C}" type="slidenum">
              <a:rPr lang="en-US" smtClean="0"/>
              <a:pPr rtl="1"/>
              <a:t>‹#›</a:t>
            </a:fld>
            <a:endParaRPr lang="en-US" dirty="0"/>
          </a:p>
        </p:txBody>
      </p:sp>
    </p:spTree>
    <p:extLst>
      <p:ext uri="{BB962C8B-B14F-4D97-AF65-F5344CB8AC3E}">
        <p14:creationId xmlns:p14="http://schemas.microsoft.com/office/powerpoint/2010/main" val="37633322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21F347-62AE-4465-81DC-AB4D7CB4D7B5}"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269F15-B890-46B4-A792-D7B4027E108C}" type="slidenum">
              <a:rPr lang="en-US" smtClean="0"/>
              <a:t>‹#›</a:t>
            </a:fld>
            <a:endParaRPr lang="en-US"/>
          </a:p>
        </p:txBody>
      </p:sp>
    </p:spTree>
    <p:extLst>
      <p:ext uri="{BB962C8B-B14F-4D97-AF65-F5344CB8AC3E}">
        <p14:creationId xmlns:p14="http://schemas.microsoft.com/office/powerpoint/2010/main" val="1648741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21F347-62AE-4465-81DC-AB4D7CB4D7B5}"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69F15-B890-46B4-A792-D7B4027E108C}" type="slidenum">
              <a:rPr lang="en-US" smtClean="0"/>
              <a:t>‹#›</a:t>
            </a:fld>
            <a:endParaRPr lang="en-US"/>
          </a:p>
        </p:txBody>
      </p:sp>
    </p:spTree>
    <p:extLst>
      <p:ext uri="{BB962C8B-B14F-4D97-AF65-F5344CB8AC3E}">
        <p14:creationId xmlns:p14="http://schemas.microsoft.com/office/powerpoint/2010/main" val="1479341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21F347-62AE-4465-81DC-AB4D7CB4D7B5}"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69F15-B890-46B4-A792-D7B4027E108C}"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666934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21F347-62AE-4465-81DC-AB4D7CB4D7B5}"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69F15-B890-46B4-A792-D7B4027E108C}" type="slidenum">
              <a:rPr lang="en-US" smtClean="0"/>
              <a:t>‹#›</a:t>
            </a:fld>
            <a:endParaRPr lang="en-US"/>
          </a:p>
        </p:txBody>
      </p:sp>
    </p:spTree>
    <p:extLst>
      <p:ext uri="{BB962C8B-B14F-4D97-AF65-F5344CB8AC3E}">
        <p14:creationId xmlns:p14="http://schemas.microsoft.com/office/powerpoint/2010/main" val="4166241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A21F347-62AE-4465-81DC-AB4D7CB4D7B5}" type="datetimeFigureOut">
              <a:rPr lang="en-US" smtClean="0"/>
              <a:t>2/21/2018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69F15-B890-46B4-A792-D7B4027E108C}" type="slidenum">
              <a:rPr lang="en-US" smtClean="0"/>
              <a:t>‹#›</a:t>
            </a:fld>
            <a:endParaRPr lang="en-US"/>
          </a:p>
        </p:txBody>
      </p:sp>
    </p:spTree>
    <p:extLst>
      <p:ext uri="{BB962C8B-B14F-4D97-AF65-F5344CB8AC3E}">
        <p14:creationId xmlns:p14="http://schemas.microsoft.com/office/powerpoint/2010/main" val="1861437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A21F347-62AE-4465-81DC-AB4D7CB4D7B5}" type="datetimeFigureOut">
              <a:rPr lang="en-US" smtClean="0"/>
              <a:t>2/21/2018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69F15-B890-46B4-A792-D7B4027E108C}" type="slidenum">
              <a:rPr lang="en-US" smtClean="0"/>
              <a:t>‹#›</a:t>
            </a:fld>
            <a:endParaRPr lang="en-US"/>
          </a:p>
        </p:txBody>
      </p:sp>
    </p:spTree>
    <p:extLst>
      <p:ext uri="{BB962C8B-B14F-4D97-AF65-F5344CB8AC3E}">
        <p14:creationId xmlns:p14="http://schemas.microsoft.com/office/powerpoint/2010/main" val="3128869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21F347-62AE-4465-81DC-AB4D7CB4D7B5}"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69F15-B890-46B4-A792-D7B4027E108C}" type="slidenum">
              <a:rPr lang="en-US" smtClean="0"/>
              <a:t>‹#›</a:t>
            </a:fld>
            <a:endParaRPr lang="en-US"/>
          </a:p>
        </p:txBody>
      </p:sp>
    </p:spTree>
    <p:extLst>
      <p:ext uri="{BB962C8B-B14F-4D97-AF65-F5344CB8AC3E}">
        <p14:creationId xmlns:p14="http://schemas.microsoft.com/office/powerpoint/2010/main" val="1882109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21F347-62AE-4465-81DC-AB4D7CB4D7B5}"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69F15-B890-46B4-A792-D7B4027E108C}" type="slidenum">
              <a:rPr lang="en-US" smtClean="0"/>
              <a:t>‹#›</a:t>
            </a:fld>
            <a:endParaRPr lang="en-US"/>
          </a:p>
        </p:txBody>
      </p:sp>
    </p:spTree>
    <p:extLst>
      <p:ext uri="{BB962C8B-B14F-4D97-AF65-F5344CB8AC3E}">
        <p14:creationId xmlns:p14="http://schemas.microsoft.com/office/powerpoint/2010/main" val="1381720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84710" y="1447801"/>
            <a:ext cx="7054644" cy="4800605"/>
          </a:xfrm>
        </p:spPr>
        <p:txBody>
          <a:bodyPr/>
          <a:lstStyle>
            <a:lvl1pPr algn="r" rtl="1">
              <a:defRPr>
                <a:cs typeface="+mn-cs"/>
              </a:defRPr>
            </a:lvl1pPr>
            <a:lvl2pPr algn="r" rtl="1">
              <a:defRPr/>
            </a:lvl2pPr>
            <a:lvl3pPr algn="r" rtl="1">
              <a:defRPr/>
            </a:lvl3pPr>
            <a:lvl4pPr algn="r" rtl="1">
              <a:defRPr/>
            </a:lvl4pPr>
            <a:lvl5pPr algn="r" rtl="1">
              <a:defRPr/>
            </a:lvl5pPr>
          </a:lstStyle>
          <a:p>
            <a:pPr lvl="0"/>
            <a:r>
              <a:rPr lang="en-US" dirty="0" smtClean="0"/>
              <a:t>text</a:t>
            </a:r>
            <a:endParaRPr lang="en-US" dirty="0"/>
          </a:p>
        </p:txBody>
      </p:sp>
      <p:sp>
        <p:nvSpPr>
          <p:cNvPr id="4" name="Title 3"/>
          <p:cNvSpPr>
            <a:spLocks noGrp="1"/>
          </p:cNvSpPr>
          <p:nvPr>
            <p:ph type="title"/>
          </p:nvPr>
        </p:nvSpPr>
        <p:spPr>
          <a:xfrm>
            <a:off x="484710" y="452719"/>
            <a:ext cx="7055380" cy="817282"/>
          </a:xfrm>
        </p:spPr>
        <p:txBody>
          <a:bodyPr/>
          <a:lstStyle>
            <a:lvl1pPr algn="r" rtl="1">
              <a:defRPr/>
            </a:lvl1pPr>
          </a:lstStyle>
          <a:p>
            <a:r>
              <a:rPr lang="en-US" dirty="0" smtClean="0"/>
              <a:t>Click to edit</a:t>
            </a:r>
            <a:endParaRPr lang="en-US" dirty="0"/>
          </a:p>
        </p:txBody>
      </p:sp>
    </p:spTree>
    <p:extLst>
      <p:ext uri="{BB962C8B-B14F-4D97-AF65-F5344CB8AC3E}">
        <p14:creationId xmlns:p14="http://schemas.microsoft.com/office/powerpoint/2010/main" val="39029574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21F347-62AE-4465-81DC-AB4D7CB4D7B5}"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69F15-B890-46B4-A792-D7B4027E108C}" type="slidenum">
              <a:rPr lang="en-US" smtClean="0"/>
              <a:t>‹#›</a:t>
            </a:fld>
            <a:endParaRPr lang="en-US"/>
          </a:p>
        </p:txBody>
      </p:sp>
    </p:spTree>
    <p:extLst>
      <p:ext uri="{BB962C8B-B14F-4D97-AF65-F5344CB8AC3E}">
        <p14:creationId xmlns:p14="http://schemas.microsoft.com/office/powerpoint/2010/main" val="90103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A21F347-62AE-4465-81DC-AB4D7CB4D7B5}"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269F15-B890-46B4-A792-D7B4027E108C}" type="slidenum">
              <a:rPr lang="en-US" smtClean="0"/>
              <a:t>‹#›</a:t>
            </a:fld>
            <a:endParaRPr lang="en-US"/>
          </a:p>
        </p:txBody>
      </p:sp>
    </p:spTree>
    <p:extLst>
      <p:ext uri="{BB962C8B-B14F-4D97-AF65-F5344CB8AC3E}">
        <p14:creationId xmlns:p14="http://schemas.microsoft.com/office/powerpoint/2010/main" val="3941842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A21F347-62AE-4465-81DC-AB4D7CB4D7B5}" type="datetimeFigureOut">
              <a:rPr lang="en-US" smtClean="0"/>
              <a:t>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269F15-B890-46B4-A792-D7B4027E108C}" type="slidenum">
              <a:rPr lang="en-US" smtClean="0"/>
              <a:t>‹#›</a:t>
            </a:fld>
            <a:endParaRPr lang="en-US"/>
          </a:p>
        </p:txBody>
      </p:sp>
    </p:spTree>
    <p:extLst>
      <p:ext uri="{BB962C8B-B14F-4D97-AF65-F5344CB8AC3E}">
        <p14:creationId xmlns:p14="http://schemas.microsoft.com/office/powerpoint/2010/main" val="3475897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EA21F347-62AE-4465-81DC-AB4D7CB4D7B5}" type="datetimeFigureOut">
              <a:rPr lang="en-US" smtClean="0"/>
              <a:t>2/21/2018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1D269F15-B890-46B4-A792-D7B4027E108C}" type="slidenum">
              <a:rPr lang="en-US" smtClean="0"/>
              <a:t>‹#›</a:t>
            </a:fld>
            <a:endParaRPr lang="en-US"/>
          </a:p>
        </p:txBody>
      </p:sp>
    </p:spTree>
    <p:extLst>
      <p:ext uri="{BB962C8B-B14F-4D97-AF65-F5344CB8AC3E}">
        <p14:creationId xmlns:p14="http://schemas.microsoft.com/office/powerpoint/2010/main" val="1800812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A21F347-62AE-4465-81DC-AB4D7CB4D7B5}" type="datetimeFigureOut">
              <a:rPr lang="en-US" smtClean="0"/>
              <a:t>2/21/2018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1D269F15-B890-46B4-A792-D7B4027E108C}" type="slidenum">
              <a:rPr lang="en-US" smtClean="0"/>
              <a:t>‹#›</a:t>
            </a:fld>
            <a:endParaRPr lang="en-US"/>
          </a:p>
        </p:txBody>
      </p:sp>
    </p:spTree>
    <p:extLst>
      <p:ext uri="{BB962C8B-B14F-4D97-AF65-F5344CB8AC3E}">
        <p14:creationId xmlns:p14="http://schemas.microsoft.com/office/powerpoint/2010/main" val="137079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EA21F347-62AE-4465-81DC-AB4D7CB4D7B5}" type="datetimeFigureOut">
              <a:rPr lang="en-US" smtClean="0"/>
              <a:t>2/21/2018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1D269F15-B890-46B4-A792-D7B4027E108C}" type="slidenum">
              <a:rPr lang="en-US" smtClean="0"/>
              <a:t>‹#›</a:t>
            </a:fld>
            <a:endParaRPr lang="en-US"/>
          </a:p>
        </p:txBody>
      </p:sp>
    </p:spTree>
    <p:extLst>
      <p:ext uri="{BB962C8B-B14F-4D97-AF65-F5344CB8AC3E}">
        <p14:creationId xmlns:p14="http://schemas.microsoft.com/office/powerpoint/2010/main" val="1433668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21F347-62AE-4465-81DC-AB4D7CB4D7B5}"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269F15-B890-46B4-A792-D7B4027E108C}" type="slidenum">
              <a:rPr lang="en-US" smtClean="0"/>
              <a:t>‹#›</a:t>
            </a:fld>
            <a:endParaRPr lang="en-US"/>
          </a:p>
        </p:txBody>
      </p:sp>
    </p:spTree>
    <p:extLst>
      <p:ext uri="{BB962C8B-B14F-4D97-AF65-F5344CB8AC3E}">
        <p14:creationId xmlns:p14="http://schemas.microsoft.com/office/powerpoint/2010/main" val="135512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A21F347-62AE-4465-81DC-AB4D7CB4D7B5}" type="datetimeFigureOut">
              <a:rPr lang="en-US" smtClean="0"/>
              <a:t>2/21/2018</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1D269F15-B890-46B4-A792-D7B4027E108C}" type="slidenum">
              <a:rPr lang="en-US" smtClean="0"/>
              <a:t>‹#›</a:t>
            </a:fld>
            <a:endParaRPr lang="en-US"/>
          </a:p>
        </p:txBody>
      </p:sp>
    </p:spTree>
    <p:extLst>
      <p:ext uri="{BB962C8B-B14F-4D97-AF65-F5344CB8AC3E}">
        <p14:creationId xmlns:p14="http://schemas.microsoft.com/office/powerpoint/2010/main" val="382183898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6319" y="669203"/>
            <a:ext cx="6620968" cy="3329581"/>
          </a:xfrm>
        </p:spPr>
        <p:txBody>
          <a:bodyPr anchor="t"/>
          <a:lstStyle/>
          <a:p>
            <a:pPr algn="l"/>
            <a:r>
              <a:rPr lang="en-US" b="1" dirty="0" smtClean="0"/>
              <a:t> VSAT</a:t>
            </a:r>
            <a:br>
              <a:rPr lang="en-US" b="1" dirty="0" smtClean="0"/>
            </a:br>
            <a:r>
              <a:rPr lang="en-US" sz="2000" b="1" dirty="0" smtClean="0"/>
              <a:t>Connected Anywhere</a:t>
            </a:r>
            <a:endParaRPr lang="en-US" b="1" dirty="0"/>
          </a:p>
        </p:txBody>
      </p:sp>
      <p:sp>
        <p:nvSpPr>
          <p:cNvPr id="3" name="Subtitle 2"/>
          <p:cNvSpPr>
            <a:spLocks noGrp="1"/>
          </p:cNvSpPr>
          <p:nvPr>
            <p:ph type="subTitle" idx="1"/>
          </p:nvPr>
        </p:nvSpPr>
        <p:spPr>
          <a:xfrm>
            <a:off x="866442" y="5030877"/>
            <a:ext cx="6620968" cy="896098"/>
          </a:xfrm>
        </p:spPr>
        <p:txBody>
          <a:bodyPr>
            <a:normAutofit/>
          </a:bodyPr>
          <a:lstStyle/>
          <a:p>
            <a:r>
              <a:rPr lang="fa-IR" dirty="0" smtClean="0"/>
              <a:t>شرکت ارتباطات پرشیا</a:t>
            </a:r>
          </a:p>
          <a:p>
            <a:r>
              <a:rPr lang="fa-IR" dirty="0" smtClean="0"/>
              <a:t>علی فتاحی</a:t>
            </a:r>
          </a:p>
          <a:p>
            <a:endParaRPr lang="fa-IR" dirty="0" smtClean="0"/>
          </a:p>
          <a:p>
            <a:endParaRPr lang="fa-IR"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1360" y="832918"/>
            <a:ext cx="3776050" cy="3776050"/>
          </a:xfrm>
          <a:prstGeom prst="rect">
            <a:avLst/>
          </a:prstGeom>
        </p:spPr>
      </p:pic>
    </p:spTree>
    <p:extLst>
      <p:ext uri="{BB962C8B-B14F-4D97-AF65-F5344CB8AC3E}">
        <p14:creationId xmlns:p14="http://schemas.microsoft.com/office/powerpoint/2010/main" val="3349045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741082"/>
          </a:xfrm>
        </p:spPr>
        <p:txBody>
          <a:bodyPr/>
          <a:lstStyle/>
          <a:p>
            <a:r>
              <a:rPr lang="en-US" b="1" dirty="0"/>
              <a:t> Indoor </a:t>
            </a:r>
            <a:r>
              <a:rPr lang="en-US" b="1" dirty="0" smtClean="0"/>
              <a:t>unit - </a:t>
            </a:r>
            <a:r>
              <a:rPr lang="en-US" b="1" dirty="0"/>
              <a:t>Outdoor unit</a:t>
            </a:r>
            <a:endParaRPr lang="en-US" dirty="0"/>
          </a:p>
        </p:txBody>
      </p:sp>
      <p:sp>
        <p:nvSpPr>
          <p:cNvPr id="3" name="Content Placeholder 2"/>
          <p:cNvSpPr>
            <a:spLocks noGrp="1"/>
          </p:cNvSpPr>
          <p:nvPr>
            <p:ph idx="1"/>
          </p:nvPr>
        </p:nvSpPr>
        <p:spPr/>
        <p:txBody>
          <a:bodyPr/>
          <a:lstStyle/>
          <a:p>
            <a:pPr marL="0" indent="0" algn="justLow">
              <a:buNone/>
            </a:pPr>
            <a:r>
              <a:rPr lang="en-US" dirty="0" smtClean="0"/>
              <a:t>Outdoor Unit</a:t>
            </a:r>
            <a:r>
              <a:rPr lang="fa-IR" dirty="0" smtClean="0"/>
              <a:t> </a:t>
            </a:r>
            <a:r>
              <a:rPr lang="fa-IR" dirty="0"/>
              <a:t>: یک آنتن که به یک </a:t>
            </a:r>
            <a:r>
              <a:rPr lang="en-US" dirty="0"/>
              <a:t>LNB‎ </a:t>
            </a:r>
            <a:r>
              <a:rPr lang="fa-IR" dirty="0" smtClean="0"/>
              <a:t> و </a:t>
            </a:r>
            <a:r>
              <a:rPr lang="fa-IR" dirty="0"/>
              <a:t>یک </a:t>
            </a:r>
            <a:r>
              <a:rPr lang="fa-IR" dirty="0" smtClean="0"/>
              <a:t>‏‎</a:t>
            </a:r>
            <a:r>
              <a:rPr lang="en-US" dirty="0" smtClean="0"/>
              <a:t>Transmitter</a:t>
            </a:r>
            <a:r>
              <a:rPr lang="fa-IR" dirty="0" smtClean="0"/>
              <a:t> متصل </a:t>
            </a:r>
            <a:r>
              <a:rPr lang="fa-IR" dirty="0"/>
              <a:t>می‌شود. بخش خارجی </a:t>
            </a:r>
            <a:r>
              <a:rPr lang="fa-IR" dirty="0" smtClean="0"/>
              <a:t>یا‏‎ </a:t>
            </a:r>
            <a:r>
              <a:rPr lang="en-US" dirty="0" smtClean="0"/>
              <a:t>(ODU) </a:t>
            </a:r>
            <a:r>
              <a:rPr lang="en-US" dirty="0"/>
              <a:t>Outdoor unit‎‏ </a:t>
            </a:r>
            <a:r>
              <a:rPr lang="fa-IR" dirty="0"/>
              <a:t>را تشکیل می‌دهد</a:t>
            </a:r>
            <a:r>
              <a:rPr lang="fa-IR" dirty="0" smtClean="0"/>
              <a:t>. </a:t>
            </a:r>
            <a:r>
              <a:rPr lang="en-US" dirty="0" smtClean="0"/>
              <a:t>LNB‎‏ </a:t>
            </a:r>
            <a:r>
              <a:rPr lang="fa-IR" dirty="0"/>
              <a:t>کار دریافت سیگنال از ماهواره و </a:t>
            </a:r>
            <a:r>
              <a:rPr lang="en-US" dirty="0" smtClean="0"/>
              <a:t>Transmitter</a:t>
            </a:r>
            <a:r>
              <a:rPr lang="fa-IR" dirty="0" smtClean="0"/>
              <a:t> عمل </a:t>
            </a:r>
            <a:r>
              <a:rPr lang="fa-IR" dirty="0"/>
              <a:t>ارسال سیگنال به ماهواره را انجام می‌دهد</a:t>
            </a:r>
            <a:r>
              <a:rPr lang="fa-IR" dirty="0" smtClean="0"/>
              <a:t>.</a:t>
            </a:r>
          </a:p>
          <a:p>
            <a:pPr marL="0" indent="0" algn="r">
              <a:buNone/>
            </a:pPr>
            <a:endParaRPr lang="fa-IR" sz="1200" dirty="0" smtClean="0"/>
          </a:p>
          <a:p>
            <a:pPr marL="0" indent="0" algn="justLow">
              <a:buNone/>
            </a:pPr>
            <a:r>
              <a:rPr lang="en-US" dirty="0" smtClean="0"/>
              <a:t>Indoor Unit</a:t>
            </a:r>
            <a:r>
              <a:rPr lang="fa-IR" dirty="0" smtClean="0"/>
              <a:t> </a:t>
            </a:r>
            <a:r>
              <a:rPr lang="fa-IR" dirty="0"/>
              <a:t>: بخش داخلی پایانه </a:t>
            </a:r>
            <a:r>
              <a:rPr lang="fa-IR" dirty="0" smtClean="0"/>
              <a:t>زمینی </a:t>
            </a:r>
            <a:r>
              <a:rPr lang="en-US" dirty="0" smtClean="0"/>
              <a:t>Indoor </a:t>
            </a:r>
            <a:r>
              <a:rPr lang="en-US" dirty="0"/>
              <a:t>unit (IDU</a:t>
            </a:r>
            <a:r>
              <a:rPr lang="en-US" dirty="0" smtClean="0"/>
              <a:t>)</a:t>
            </a:r>
            <a:r>
              <a:rPr lang="fa-IR" dirty="0" smtClean="0"/>
              <a:t> شامل </a:t>
            </a:r>
            <a:r>
              <a:rPr lang="fa-IR" dirty="0"/>
              <a:t>یک جعبه کوچک شبیه یک ریسیور است که در آن بردهای الکترونیکی ویژه جهت دریافت و ارسال اطلاعات و نیز رابط کاربری‎ </a:t>
            </a:r>
            <a:r>
              <a:rPr lang="en-US" dirty="0" smtClean="0"/>
              <a:t>Interface‎</a:t>
            </a:r>
            <a:r>
              <a:rPr lang="fa-IR" dirty="0" smtClean="0"/>
              <a:t> برای </a:t>
            </a:r>
            <a:r>
              <a:rPr lang="fa-IR" dirty="0"/>
              <a:t>تجهیزاتی </a:t>
            </a:r>
            <a:r>
              <a:rPr lang="fa-IR" dirty="0" smtClean="0"/>
              <a:t>نظیر ‎</a:t>
            </a:r>
            <a:r>
              <a:rPr lang="en-US" dirty="0" smtClean="0"/>
              <a:t>LAN</a:t>
            </a:r>
            <a:r>
              <a:rPr lang="fa-IR" dirty="0" smtClean="0"/>
              <a:t> و </a:t>
            </a:r>
            <a:r>
              <a:rPr lang="fa-IR" dirty="0"/>
              <a:t>کامپیوتر و تلفن و دوربین ویدیویی و غیره است. </a:t>
            </a:r>
            <a:endParaRPr lang="fa-IR" dirty="0" smtClean="0"/>
          </a:p>
        </p:txBody>
      </p:sp>
      <p:pic>
        <p:nvPicPr>
          <p:cNvPr id="6" name="Picture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52599" y="4354166"/>
            <a:ext cx="4112734" cy="2233301"/>
          </a:xfrm>
          <a:prstGeom prst="rect">
            <a:avLst/>
          </a:prstGeom>
          <a:effectLst>
            <a:glow rad="546100">
              <a:schemeClr val="tx1"/>
            </a:glow>
          </a:effectLst>
        </p:spPr>
      </p:pic>
    </p:spTree>
    <p:extLst>
      <p:ext uri="{BB962C8B-B14F-4D97-AF65-F5344CB8AC3E}">
        <p14:creationId xmlns:p14="http://schemas.microsoft.com/office/powerpoint/2010/main" val="733331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just">
              <a:lnSpc>
                <a:spcPct val="150000"/>
              </a:lnSpc>
              <a:buNone/>
            </a:pPr>
            <a:r>
              <a:rPr lang="fa-IR" sz="1800" dirty="0" smtClean="0"/>
              <a:t>مهمترین موضوع در این نوع شبکه ها روش دسترسی به کانال است. کانال فرکانسی که هاب به </a:t>
            </a:r>
            <a:r>
              <a:rPr lang="en-US" sz="1800" dirty="0" smtClean="0"/>
              <a:t>VSAT </a:t>
            </a:r>
            <a:r>
              <a:rPr lang="fa-IR" sz="1800" dirty="0" smtClean="0"/>
              <a:t>ها دیتا می فرستد را </a:t>
            </a:r>
            <a:r>
              <a:rPr lang="en-US" sz="1800" dirty="0" smtClean="0"/>
              <a:t> OUTROUTE </a:t>
            </a:r>
            <a:r>
              <a:rPr lang="fa-IR" sz="1800" dirty="0" smtClean="0"/>
              <a:t>گویند و در طرف مقابل از </a:t>
            </a:r>
            <a:r>
              <a:rPr lang="en-US" sz="1800" dirty="0" smtClean="0"/>
              <a:t>VSAT </a:t>
            </a:r>
            <a:r>
              <a:rPr lang="fa-IR" sz="1800" dirty="0" smtClean="0"/>
              <a:t>ها به هاب را</a:t>
            </a:r>
            <a:r>
              <a:rPr lang="en-US" sz="1800" dirty="0" smtClean="0"/>
              <a:t> INROUTE</a:t>
            </a:r>
            <a:r>
              <a:rPr lang="fa-IR" sz="1800" dirty="0" smtClean="0"/>
              <a:t> گویند.</a:t>
            </a:r>
          </a:p>
          <a:p>
            <a:pPr marL="0" indent="0" algn="just">
              <a:lnSpc>
                <a:spcPct val="150000"/>
              </a:lnSpc>
              <a:buNone/>
            </a:pPr>
            <a:r>
              <a:rPr lang="fa-IR" sz="1800" dirty="0" smtClean="0"/>
              <a:t>اطلاعات از هاب روی یک باند فرکانسی مشترک برای تمام ترمینالهای واقع در آن شبکه ارسال می شود و معمولا از روش </a:t>
            </a:r>
            <a:r>
              <a:rPr lang="en-US" sz="1800" dirty="0" smtClean="0"/>
              <a:t>TDM</a:t>
            </a:r>
            <a:r>
              <a:rPr lang="fa-IR" sz="1800" dirty="0" smtClean="0"/>
              <a:t> برای مالتی پلکس استفاده می شود. در سمت </a:t>
            </a:r>
            <a:r>
              <a:rPr lang="en-US" sz="1800" dirty="0" smtClean="0"/>
              <a:t>INROUTE</a:t>
            </a:r>
            <a:r>
              <a:rPr lang="fa-IR" sz="1800" dirty="0" smtClean="0"/>
              <a:t> اغلب یک پهنای باند بین تعداد زیادی پایانه تقسیم می شود، مگر ارتباط بصورت </a:t>
            </a:r>
            <a:r>
              <a:rPr lang="en-US" sz="1800" dirty="0" smtClean="0"/>
              <a:t>POINT TO POINT</a:t>
            </a:r>
            <a:r>
              <a:rPr lang="fa-IR" sz="1800" dirty="0" smtClean="0"/>
              <a:t> و یا </a:t>
            </a:r>
            <a:r>
              <a:rPr lang="en-US" sz="1800" dirty="0" smtClean="0"/>
              <a:t>SCPC</a:t>
            </a:r>
            <a:r>
              <a:rPr lang="fa-IR" sz="1800" dirty="0" smtClean="0"/>
              <a:t> باشد. </a:t>
            </a:r>
          </a:p>
          <a:p>
            <a:pPr marL="0" indent="0" algn="just">
              <a:lnSpc>
                <a:spcPct val="150000"/>
              </a:lnSpc>
              <a:buNone/>
            </a:pPr>
            <a:r>
              <a:rPr lang="fa-IR" sz="1800" dirty="0" smtClean="0"/>
              <a:t>روشهای دسترسی به </a:t>
            </a:r>
            <a:r>
              <a:rPr lang="en-US" sz="1800" dirty="0" smtClean="0"/>
              <a:t>INROUTE</a:t>
            </a:r>
            <a:r>
              <a:rPr lang="fa-IR" sz="1800" dirty="0" smtClean="0"/>
              <a:t> شامل</a:t>
            </a:r>
            <a:r>
              <a:rPr lang="en-US" sz="1800" dirty="0" smtClean="0"/>
              <a:t>TDMA ،FDMA ،FTDM ،CDMA</a:t>
            </a:r>
            <a:r>
              <a:rPr lang="fa-IR" sz="1800" dirty="0" smtClean="0"/>
              <a:t> و </a:t>
            </a:r>
            <a:r>
              <a:rPr lang="en-US" sz="1800" dirty="0" smtClean="0"/>
              <a:t>SCPC</a:t>
            </a:r>
            <a:r>
              <a:rPr lang="fa-IR" sz="1800" dirty="0" smtClean="0"/>
              <a:t> </a:t>
            </a:r>
            <a:r>
              <a:rPr lang="en-US" sz="1800" dirty="0" smtClean="0"/>
              <a:t>(DAMA/PAMA)</a:t>
            </a:r>
            <a:r>
              <a:rPr lang="fa-IR" sz="1800" dirty="0" smtClean="0"/>
              <a:t> می باشد .</a:t>
            </a:r>
            <a:endParaRPr lang="fa-IR" sz="1800" dirty="0"/>
          </a:p>
        </p:txBody>
      </p:sp>
      <p:sp>
        <p:nvSpPr>
          <p:cNvPr id="3" name="Title 2"/>
          <p:cNvSpPr>
            <a:spLocks noGrp="1"/>
          </p:cNvSpPr>
          <p:nvPr>
            <p:ph type="title"/>
          </p:nvPr>
        </p:nvSpPr>
        <p:spPr/>
        <p:txBody>
          <a:bodyPr/>
          <a:lstStyle/>
          <a:p>
            <a:r>
              <a:rPr lang="fa-IR" dirty="0" smtClean="0"/>
              <a:t>کانال های </a:t>
            </a:r>
            <a:r>
              <a:rPr lang="en-US" dirty="0" smtClean="0"/>
              <a:t>VSAT</a:t>
            </a:r>
            <a:endParaRPr lang="en-US" dirty="0"/>
          </a:p>
        </p:txBody>
      </p:sp>
    </p:spTree>
    <p:extLst>
      <p:ext uri="{BB962C8B-B14F-4D97-AF65-F5344CB8AC3E}">
        <p14:creationId xmlns:p14="http://schemas.microsoft.com/office/powerpoint/2010/main" val="2287188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just">
              <a:buNone/>
            </a:pPr>
            <a:r>
              <a:rPr lang="fa-IR" dirty="0" smtClean="0"/>
              <a:t>مخفف </a:t>
            </a:r>
            <a:r>
              <a:rPr lang="en-US" dirty="0"/>
              <a:t>Time Division Multiple </a:t>
            </a:r>
            <a:r>
              <a:rPr lang="en-US" dirty="0" smtClean="0"/>
              <a:t>Access</a:t>
            </a:r>
            <a:r>
              <a:rPr lang="fa-IR" dirty="0" smtClean="0"/>
              <a:t> می </a:t>
            </a:r>
            <a:r>
              <a:rPr lang="fa-IR" dirty="0"/>
              <a:t>باشد</a:t>
            </a:r>
            <a:r>
              <a:rPr lang="fa-IR" dirty="0" smtClean="0"/>
              <a:t>. در </a:t>
            </a:r>
            <a:r>
              <a:rPr lang="fa-IR" dirty="0"/>
              <a:t>این روش پایانه ها در اسلاتهای زمانی خاص که هاب به آنها تخصیص می دهد، به ارسال اطلاعات می پردازند. بدین ترتیب هر پایانه از کل پهنای باند فرکانسی ولی در اسلات زمانی مربوط به خود استفاده می کند. بازدهی این روش در سیستم تخصیص اسلاتها برای پایانه هاست. بطور معمول سه روش کلی وجود </a:t>
            </a:r>
            <a:r>
              <a:rPr lang="fa-IR" dirty="0" smtClean="0"/>
              <a:t>دارد</a:t>
            </a:r>
            <a:r>
              <a:rPr lang="en-US" dirty="0" smtClean="0"/>
              <a:t> </a:t>
            </a:r>
            <a:r>
              <a:rPr lang="fa-IR" dirty="0" smtClean="0"/>
              <a:t>:</a:t>
            </a:r>
            <a:endParaRPr lang="en-US" dirty="0" smtClean="0"/>
          </a:p>
          <a:p>
            <a:pPr algn="just">
              <a:buFont typeface="Arial" panose="020B0604020202020204" pitchFamily="34" charset="0"/>
              <a:buChar char="•"/>
            </a:pPr>
            <a:r>
              <a:rPr lang="en-US" dirty="0"/>
              <a:t>Transaction </a:t>
            </a:r>
            <a:r>
              <a:rPr lang="en-US" dirty="0" smtClean="0"/>
              <a:t>Reservation</a:t>
            </a:r>
          </a:p>
          <a:p>
            <a:pPr algn="just">
              <a:buFont typeface="Arial" panose="020B0604020202020204" pitchFamily="34" charset="0"/>
              <a:buChar char="•"/>
            </a:pPr>
            <a:r>
              <a:rPr lang="en-US" dirty="0" smtClean="0"/>
              <a:t>User Aloha</a:t>
            </a:r>
            <a:endParaRPr lang="fa-IR" dirty="0" smtClean="0"/>
          </a:p>
          <a:p>
            <a:pPr algn="just">
              <a:buFont typeface="Arial" panose="020B0604020202020204" pitchFamily="34" charset="0"/>
              <a:buChar char="•"/>
            </a:pPr>
            <a:r>
              <a:rPr lang="en-US" dirty="0" smtClean="0"/>
              <a:t>Stream</a:t>
            </a:r>
            <a:endParaRPr lang="en-US" dirty="0"/>
          </a:p>
        </p:txBody>
      </p:sp>
      <p:sp>
        <p:nvSpPr>
          <p:cNvPr id="3" name="Title 2"/>
          <p:cNvSpPr>
            <a:spLocks noGrp="1"/>
          </p:cNvSpPr>
          <p:nvPr>
            <p:ph type="title"/>
          </p:nvPr>
        </p:nvSpPr>
        <p:spPr/>
        <p:txBody>
          <a:bodyPr/>
          <a:lstStyle/>
          <a:p>
            <a:r>
              <a:rPr lang="en-US" dirty="0" smtClean="0"/>
              <a:t>TDMA</a:t>
            </a:r>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6443" y="3928269"/>
            <a:ext cx="3649301" cy="2320137"/>
          </a:xfrm>
          <a:prstGeom prst="rect">
            <a:avLst/>
          </a:prstGeom>
          <a:effectLst>
            <a:glow rad="292100">
              <a:schemeClr val="tx1"/>
            </a:glow>
          </a:effectLst>
        </p:spPr>
      </p:pic>
    </p:spTree>
    <p:extLst>
      <p:ext uri="{BB962C8B-B14F-4D97-AF65-F5344CB8AC3E}">
        <p14:creationId xmlns:p14="http://schemas.microsoft.com/office/powerpoint/2010/main" val="1212757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just">
              <a:buNone/>
            </a:pPr>
            <a:r>
              <a:rPr lang="en-US" dirty="0" smtClean="0"/>
              <a:t>User Aloha</a:t>
            </a:r>
            <a:endParaRPr lang="fa-IR" dirty="0" smtClean="0"/>
          </a:p>
          <a:p>
            <a:pPr marL="0" indent="0" algn="just">
              <a:buNone/>
            </a:pPr>
            <a:r>
              <a:rPr lang="fa-IR" dirty="0" smtClean="0"/>
              <a:t>در </a:t>
            </a:r>
            <a:r>
              <a:rPr lang="fa-IR" dirty="0"/>
              <a:t>این روش پایانه ها دیتای خود را بصورت تصادفی در قسمتی از </a:t>
            </a:r>
            <a:r>
              <a:rPr lang="en-US" dirty="0" err="1" smtClean="0"/>
              <a:t>Inroute</a:t>
            </a:r>
            <a:r>
              <a:rPr lang="fa-IR" dirty="0"/>
              <a:t> </a:t>
            </a:r>
            <a:r>
              <a:rPr lang="fa-IR" dirty="0" smtClean="0"/>
              <a:t>که </a:t>
            </a:r>
            <a:r>
              <a:rPr lang="fa-IR" dirty="0"/>
              <a:t>برای این منظور </a:t>
            </a:r>
            <a:r>
              <a:rPr lang="fa-IR" dirty="0" smtClean="0"/>
              <a:t>تخصیص</a:t>
            </a:r>
            <a:r>
              <a:rPr lang="en-US" dirty="0" smtClean="0"/>
              <a:t> </a:t>
            </a:r>
            <a:r>
              <a:rPr lang="fa-IR" dirty="0" smtClean="0"/>
              <a:t>داده </a:t>
            </a:r>
            <a:r>
              <a:rPr lang="fa-IR" dirty="0"/>
              <a:t>شده، می گذارند</a:t>
            </a:r>
            <a:r>
              <a:rPr lang="fa-IR" dirty="0" smtClean="0"/>
              <a:t>. در </a:t>
            </a:r>
            <a:r>
              <a:rPr lang="fa-IR" dirty="0"/>
              <a:t>این حالت احتمال تصادم دیتا وجود دارد لذا برای دیتا با ترافیک کم، بسته های کوچک و با سایزهای یکسان مناسب می باشد.</a:t>
            </a:r>
          </a:p>
          <a:p>
            <a:pPr marL="0" indent="0" algn="just">
              <a:buNone/>
            </a:pPr>
            <a:r>
              <a:rPr lang="en-US" dirty="0" smtClean="0"/>
              <a:t>Transaction Reservation</a:t>
            </a:r>
          </a:p>
          <a:p>
            <a:pPr marL="0" indent="0" algn="just">
              <a:buNone/>
            </a:pPr>
            <a:r>
              <a:rPr lang="fa-IR" dirty="0" smtClean="0"/>
              <a:t>در </a:t>
            </a:r>
            <a:r>
              <a:rPr lang="fa-IR" dirty="0"/>
              <a:t>این روش پایانه ای که یک یا چند </a:t>
            </a:r>
            <a:r>
              <a:rPr lang="en-US" dirty="0" smtClean="0"/>
              <a:t>Packet</a:t>
            </a:r>
            <a:r>
              <a:rPr lang="fa-IR" dirty="0" smtClean="0"/>
              <a:t> برای </a:t>
            </a:r>
            <a:r>
              <a:rPr lang="fa-IR" dirty="0"/>
              <a:t>ارسال دارد، ابتدا یک درخواست تراکنش به هاب می فرستد. این درخواست شامل تعداد و سایز بسته ها می باشد. هاب نیز اسلاتهای لازم را تخصیص می دهد و پیام جواب را به پایانه می </a:t>
            </a:r>
            <a:r>
              <a:rPr lang="fa-IR" dirty="0" smtClean="0"/>
              <a:t>فرستد. سپس </a:t>
            </a:r>
            <a:r>
              <a:rPr lang="fa-IR" dirty="0"/>
              <a:t>پایانه بسته ها را در اسلاتها گذاشته و ارسال می کند و اگر دیتای بیشتری داشته باشد دوباره درخواست خود را می فرستد.</a:t>
            </a:r>
          </a:p>
          <a:p>
            <a:pPr marL="0" indent="0" algn="just">
              <a:buNone/>
            </a:pPr>
            <a:r>
              <a:rPr lang="en-US" dirty="0" smtClean="0"/>
              <a:t>Stream</a:t>
            </a:r>
            <a:endParaRPr lang="fa-IR" dirty="0" smtClean="0"/>
          </a:p>
          <a:p>
            <a:pPr marL="0" indent="0" algn="just">
              <a:buNone/>
            </a:pPr>
            <a:r>
              <a:rPr lang="fa-IR" dirty="0" smtClean="0"/>
              <a:t>در </a:t>
            </a:r>
            <a:r>
              <a:rPr lang="fa-IR" dirty="0"/>
              <a:t>این تکنیک فرصتهای ارسال بصورت </a:t>
            </a:r>
            <a:r>
              <a:rPr lang="en-US" dirty="0" smtClean="0"/>
              <a:t>Fixed</a:t>
            </a:r>
            <a:r>
              <a:rPr lang="fa-IR" dirty="0" smtClean="0"/>
              <a:t> و </a:t>
            </a:r>
            <a:r>
              <a:rPr lang="fa-IR" dirty="0"/>
              <a:t>پریودیک به پایانه داده می شود. این روش در کاربردهای با </a:t>
            </a:r>
            <a:r>
              <a:rPr lang="en-US" dirty="0" smtClean="0"/>
              <a:t>Throughput</a:t>
            </a:r>
            <a:r>
              <a:rPr lang="fa-IR" dirty="0" smtClean="0"/>
              <a:t> بالا </a:t>
            </a:r>
            <a:r>
              <a:rPr lang="fa-IR" dirty="0"/>
              <a:t>مانند ترافیک </a:t>
            </a:r>
            <a:r>
              <a:rPr lang="en-US" dirty="0" smtClean="0"/>
              <a:t>Voice</a:t>
            </a:r>
            <a:r>
              <a:rPr lang="fa-IR" dirty="0" smtClean="0"/>
              <a:t> مورد </a:t>
            </a:r>
            <a:r>
              <a:rPr lang="fa-IR" dirty="0"/>
              <a:t>استفاده است.</a:t>
            </a:r>
            <a:endParaRPr lang="en-US" dirty="0"/>
          </a:p>
        </p:txBody>
      </p:sp>
      <p:sp>
        <p:nvSpPr>
          <p:cNvPr id="3" name="Title 2"/>
          <p:cNvSpPr>
            <a:spLocks noGrp="1"/>
          </p:cNvSpPr>
          <p:nvPr>
            <p:ph type="title"/>
          </p:nvPr>
        </p:nvSpPr>
        <p:spPr/>
        <p:txBody>
          <a:bodyPr/>
          <a:lstStyle/>
          <a:p>
            <a:r>
              <a:rPr lang="fa-IR" dirty="0" smtClean="0"/>
              <a:t>روشهای </a:t>
            </a:r>
            <a:r>
              <a:rPr lang="en-US" dirty="0" smtClean="0"/>
              <a:t>TDMA</a:t>
            </a:r>
            <a:endParaRPr lang="en-US" dirty="0"/>
          </a:p>
        </p:txBody>
      </p:sp>
    </p:spTree>
    <p:extLst>
      <p:ext uri="{BB962C8B-B14F-4D97-AF65-F5344CB8AC3E}">
        <p14:creationId xmlns:p14="http://schemas.microsoft.com/office/powerpoint/2010/main" val="3494325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just">
              <a:buNone/>
            </a:pPr>
            <a:r>
              <a:rPr lang="fa-IR" dirty="0" smtClean="0"/>
              <a:t>مخفف </a:t>
            </a:r>
            <a:r>
              <a:rPr lang="en-US" dirty="0"/>
              <a:t>Frequency Division Multiple </a:t>
            </a:r>
            <a:r>
              <a:rPr lang="en-US" dirty="0" smtClean="0"/>
              <a:t>Access</a:t>
            </a:r>
            <a:r>
              <a:rPr lang="fa-IR" dirty="0" smtClean="0"/>
              <a:t> می </a:t>
            </a:r>
            <a:r>
              <a:rPr lang="fa-IR" dirty="0"/>
              <a:t>باشد</a:t>
            </a:r>
            <a:r>
              <a:rPr lang="fa-IR" dirty="0" smtClean="0"/>
              <a:t>. در </a:t>
            </a:r>
            <a:r>
              <a:rPr lang="fa-IR" dirty="0"/>
              <a:t>این روش </a:t>
            </a:r>
            <a:r>
              <a:rPr lang="fa-IR" dirty="0" smtClean="0"/>
              <a:t>به جای </a:t>
            </a:r>
            <a:r>
              <a:rPr lang="fa-IR" dirty="0"/>
              <a:t>زمان باند فرکانسی تقسیم می شود و پایانه ها می توانند دیتای خود را </a:t>
            </a:r>
            <a:r>
              <a:rPr lang="fa-IR" dirty="0" smtClean="0"/>
              <a:t>هر زمان </a:t>
            </a:r>
            <a:r>
              <a:rPr lang="fa-IR" dirty="0"/>
              <a:t>ارسال کنند ولی هر یک در محدوده فرکانسی خویش اقدام به ارسال می کنند. هاب نحوه تخصیص فرکانسها را بر عهده دارد</a:t>
            </a:r>
            <a:r>
              <a:rPr lang="fa-IR" dirty="0" smtClean="0"/>
              <a:t>.</a:t>
            </a:r>
          </a:p>
          <a:p>
            <a:pPr marL="0" indent="0" algn="just">
              <a:buNone/>
            </a:pPr>
            <a:endParaRPr lang="fa-IR" dirty="0"/>
          </a:p>
        </p:txBody>
      </p:sp>
      <p:sp>
        <p:nvSpPr>
          <p:cNvPr id="3" name="Title 2"/>
          <p:cNvSpPr>
            <a:spLocks noGrp="1"/>
          </p:cNvSpPr>
          <p:nvPr>
            <p:ph type="title"/>
          </p:nvPr>
        </p:nvSpPr>
        <p:spPr/>
        <p:txBody>
          <a:bodyPr/>
          <a:lstStyle/>
          <a:p>
            <a:r>
              <a:rPr lang="en-US" dirty="0" smtClean="0"/>
              <a:t>FDMA</a:t>
            </a:r>
            <a:endParaRPr lang="en-US" dirty="0"/>
          </a:p>
        </p:txBody>
      </p:sp>
      <p:pic>
        <p:nvPicPr>
          <p:cNvPr id="5122" name="Picture 2" descr="Image result for fd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016" y="3422209"/>
            <a:ext cx="6236031" cy="2227154"/>
          </a:xfrm>
          <a:prstGeom prst="rect">
            <a:avLst/>
          </a:prstGeom>
          <a:noFill/>
          <a:effectLst>
            <a:glow rad="101600">
              <a:schemeClr val="tx1">
                <a:alpha val="6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185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just">
              <a:buNone/>
            </a:pPr>
            <a:r>
              <a:rPr lang="fa-IR" dirty="0"/>
              <a:t>مخفف </a:t>
            </a:r>
            <a:r>
              <a:rPr lang="en-US" dirty="0" smtClean="0"/>
              <a:t> Frequency </a:t>
            </a:r>
            <a:r>
              <a:rPr lang="en-US" dirty="0"/>
              <a:t>Time Division Multiple Access</a:t>
            </a:r>
            <a:r>
              <a:rPr lang="fa-IR" dirty="0"/>
              <a:t>می باشد. در این تکنیک همانطور که از نام آن پیداست هر دو </a:t>
            </a:r>
            <a:r>
              <a:rPr lang="fa-IR" dirty="0" smtClean="0"/>
              <a:t>روش اخیر </a:t>
            </a:r>
            <a:r>
              <a:rPr lang="fa-IR" dirty="0"/>
              <a:t>در هم ترکیب می شوند تا بازدهی بهتری بدست آید. یعنی با تقسیم کردن زمان و فرکانس بین پایانه ها در زمان واحد تعداد بیشتری پایانه قادر به تبادل اطلاعات می باشند. </a:t>
            </a:r>
            <a:endParaRPr lang="fa-IR" dirty="0" smtClean="0"/>
          </a:p>
          <a:p>
            <a:pPr marL="0" indent="0" algn="just">
              <a:buNone/>
            </a:pPr>
            <a:r>
              <a:rPr lang="fa-IR" dirty="0" smtClean="0"/>
              <a:t>ضمنا </a:t>
            </a:r>
            <a:r>
              <a:rPr lang="fa-IR" dirty="0"/>
              <a:t>با روش </a:t>
            </a:r>
            <a:r>
              <a:rPr lang="en-US" dirty="0" smtClean="0"/>
              <a:t>Frequency</a:t>
            </a:r>
            <a:r>
              <a:rPr lang="fa-IR" dirty="0" smtClean="0"/>
              <a:t> </a:t>
            </a:r>
            <a:r>
              <a:rPr lang="en-US" dirty="0" smtClean="0"/>
              <a:t>Hopping</a:t>
            </a:r>
            <a:r>
              <a:rPr lang="fa-IR" dirty="0" smtClean="0"/>
              <a:t> می </a:t>
            </a:r>
            <a:r>
              <a:rPr lang="fa-IR" dirty="0"/>
              <a:t>توان امنیت ارسال دیتا را نیز بالا برد.</a:t>
            </a:r>
          </a:p>
          <a:p>
            <a:pPr marL="0" indent="0" algn="just">
              <a:buNone/>
            </a:pPr>
            <a:endParaRPr lang="en-US" dirty="0"/>
          </a:p>
        </p:txBody>
      </p:sp>
      <p:sp>
        <p:nvSpPr>
          <p:cNvPr id="3" name="Title 2"/>
          <p:cNvSpPr>
            <a:spLocks noGrp="1"/>
          </p:cNvSpPr>
          <p:nvPr>
            <p:ph type="title"/>
          </p:nvPr>
        </p:nvSpPr>
        <p:spPr/>
        <p:txBody>
          <a:bodyPr/>
          <a:lstStyle/>
          <a:p>
            <a:r>
              <a:rPr lang="en-US" dirty="0"/>
              <a:t>FTDMA</a:t>
            </a:r>
          </a:p>
        </p:txBody>
      </p:sp>
      <p:pic>
        <p:nvPicPr>
          <p:cNvPr id="1026" name="Picture 2" descr="Image result for ftdma"/>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2443" y="3848103"/>
            <a:ext cx="7676092" cy="2248855"/>
          </a:xfrm>
          <a:prstGeom prst="rect">
            <a:avLst/>
          </a:prstGeom>
          <a:noFill/>
          <a:effectLst>
            <a:glow rad="101600">
              <a:schemeClr val="tx1">
                <a:alpha val="6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8517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just">
              <a:buNone/>
            </a:pPr>
            <a:r>
              <a:rPr lang="fa-IR" sz="1600" dirty="0"/>
              <a:t>در سیستم های رادیویی منابع</a:t>
            </a:r>
            <a:r>
              <a:rPr lang="fa-IR" sz="1600" dirty="0" smtClean="0"/>
              <a:t>،</a:t>
            </a:r>
            <a:r>
              <a:rPr lang="en-US" sz="1600" dirty="0" smtClean="0"/>
              <a:t> </a:t>
            </a:r>
            <a:r>
              <a:rPr lang="fa-IR" sz="1600" dirty="0" smtClean="0"/>
              <a:t>زمان </a:t>
            </a:r>
            <a:r>
              <a:rPr lang="fa-IR" sz="1600" dirty="0"/>
              <a:t>و فرکانس می باشند و در روشهای ذکر شده </a:t>
            </a:r>
            <a:r>
              <a:rPr lang="fa-IR" sz="1600" dirty="0" smtClean="0"/>
              <a:t>در اسلایدهای قبل </a:t>
            </a:r>
            <a:r>
              <a:rPr lang="fa-IR" sz="1600" dirty="0"/>
              <a:t>نحوه تقسیم و تخصیص آنها را توضیح دادیم ولی در روش </a:t>
            </a:r>
            <a:r>
              <a:rPr lang="en-US" sz="1600" dirty="0" smtClean="0"/>
              <a:t>CDMA</a:t>
            </a:r>
            <a:r>
              <a:rPr lang="fa-IR" sz="1600" dirty="0" smtClean="0"/>
              <a:t> </a:t>
            </a:r>
            <a:r>
              <a:rPr lang="en-US" sz="1600" dirty="0" smtClean="0"/>
              <a:t>(Code </a:t>
            </a:r>
            <a:r>
              <a:rPr lang="en-US" sz="1600" dirty="0"/>
              <a:t>Division Multiple </a:t>
            </a:r>
            <a:r>
              <a:rPr lang="en-US" sz="1600" dirty="0" smtClean="0"/>
              <a:t>Access)</a:t>
            </a:r>
            <a:r>
              <a:rPr lang="fa-IR" sz="1600" dirty="0" smtClean="0"/>
              <a:t> هر </a:t>
            </a:r>
            <a:r>
              <a:rPr lang="fa-IR" sz="1600" dirty="0"/>
              <a:t>پایانه اقدام به ارسال دیتا در کل پهنای باند فرکانسی و در هر زمانی می پردازند. در این تکنیک از کدها برای تفکیک سیگنالها استفاده می شود.</a:t>
            </a:r>
          </a:p>
          <a:p>
            <a:pPr marL="0" indent="0" algn="just">
              <a:buNone/>
            </a:pPr>
            <a:r>
              <a:rPr lang="en-US" sz="1600" dirty="0" smtClean="0"/>
              <a:t>CDMA</a:t>
            </a:r>
            <a:r>
              <a:rPr lang="fa-IR" sz="1600" dirty="0"/>
              <a:t> </a:t>
            </a:r>
            <a:r>
              <a:rPr lang="fa-IR" sz="1600" dirty="0" smtClean="0"/>
              <a:t>از </a:t>
            </a:r>
            <a:r>
              <a:rPr lang="fa-IR" sz="1600" dirty="0"/>
              <a:t>کدهای یونیک جهت گسترده کردن </a:t>
            </a:r>
            <a:r>
              <a:rPr lang="en-US" sz="1600" dirty="0" smtClean="0"/>
              <a:t>spreading</a:t>
            </a:r>
            <a:r>
              <a:rPr lang="fa-IR" sz="1600" dirty="0" smtClean="0"/>
              <a:t> دیتای </a:t>
            </a:r>
            <a:r>
              <a:rPr lang="fa-IR" sz="1600" dirty="0"/>
              <a:t>باند پایه قبل از ارسال می </a:t>
            </a:r>
            <a:r>
              <a:rPr lang="fa-IR" sz="1600" dirty="0" smtClean="0"/>
              <a:t>کند</a:t>
            </a:r>
            <a:r>
              <a:rPr lang="en-US" sz="1600" dirty="0" smtClean="0"/>
              <a:t>(Spread </a:t>
            </a:r>
            <a:r>
              <a:rPr lang="en-US" sz="1600" dirty="0"/>
              <a:t>Spectrum) </a:t>
            </a:r>
            <a:r>
              <a:rPr lang="fa-IR" sz="1600" dirty="0" smtClean="0"/>
              <a:t> سیگنال </a:t>
            </a:r>
            <a:r>
              <a:rPr lang="fa-IR" sz="1600" dirty="0"/>
              <a:t>ارسالی در یک کانال زیر سطح نویز فرستاده شده و گیرنده از یک </a:t>
            </a:r>
            <a:r>
              <a:rPr lang="en-US" sz="1600" dirty="0" smtClean="0"/>
              <a:t>Correlator</a:t>
            </a:r>
            <a:r>
              <a:rPr lang="fa-IR" sz="1600" dirty="0" smtClean="0"/>
              <a:t> برای </a:t>
            </a:r>
            <a:r>
              <a:rPr lang="fa-IR" sz="1600" dirty="0"/>
              <a:t>عکس گسترده سازی </a:t>
            </a:r>
            <a:r>
              <a:rPr lang="en-US" sz="1600" dirty="0" smtClean="0"/>
              <a:t>dispreading</a:t>
            </a:r>
            <a:r>
              <a:rPr lang="fa-IR" sz="1600" dirty="0" smtClean="0"/>
              <a:t> و </a:t>
            </a:r>
            <a:r>
              <a:rPr lang="fa-IR" sz="1600" dirty="0"/>
              <a:t>استخراج سیگنال مطلوب (بعد از گذشت از یک فیلتر باند باریک) ، استفاده می کند</a:t>
            </a:r>
            <a:r>
              <a:rPr lang="fa-IR" sz="1600" dirty="0" smtClean="0"/>
              <a:t>.</a:t>
            </a:r>
            <a:endParaRPr lang="fa-IR" sz="1600" dirty="0"/>
          </a:p>
        </p:txBody>
      </p:sp>
      <p:sp>
        <p:nvSpPr>
          <p:cNvPr id="3" name="Title 2"/>
          <p:cNvSpPr>
            <a:spLocks noGrp="1"/>
          </p:cNvSpPr>
          <p:nvPr>
            <p:ph type="title"/>
          </p:nvPr>
        </p:nvSpPr>
        <p:spPr/>
        <p:txBody>
          <a:bodyPr/>
          <a:lstStyle/>
          <a:p>
            <a:r>
              <a:rPr lang="en-US" dirty="0"/>
              <a:t>CDMA</a:t>
            </a:r>
          </a:p>
        </p:txBody>
      </p:sp>
      <p:pic>
        <p:nvPicPr>
          <p:cNvPr id="2052" name="Picture 4" descr="Image result for cdma structur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82311" y="3828060"/>
            <a:ext cx="4043890" cy="2719320"/>
          </a:xfrm>
          <a:prstGeom prst="rect">
            <a:avLst/>
          </a:prstGeom>
          <a:noFill/>
          <a:effectLst>
            <a:glow rad="342900">
              <a:schemeClr val="tx1">
                <a:alpha val="95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6623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VSAT DISH</a:t>
            </a:r>
            <a:endParaRPr lang="en-US" dirty="0"/>
          </a:p>
        </p:txBody>
      </p:sp>
      <p:sp>
        <p:nvSpPr>
          <p:cNvPr id="4" name="Content Placeholder 3"/>
          <p:cNvSpPr>
            <a:spLocks noGrp="1"/>
          </p:cNvSpPr>
          <p:nvPr>
            <p:ph idx="1"/>
          </p:nvPr>
        </p:nvSpPr>
        <p:spPr/>
        <p:txBody>
          <a:bodyPr/>
          <a:lstStyle/>
          <a:p>
            <a:pPr marL="0" indent="0">
              <a:buNone/>
            </a:pPr>
            <a:r>
              <a:rPr lang="fa-IR" dirty="0" smtClean="0"/>
              <a:t>دیش یا بشقاب در هر دو طرف ترمینال زمینی و هاب استفاده می شود. در هر دو طرف نیز دیتا ارسال و دریافت میگردد. اما تفاوت عمده در اندازه دیش ها می باشد که اندازه دیش های سمت ترمینال بسیار کوچکتر از دیش سمت هاب می باشد.</a:t>
            </a:r>
            <a:endParaRPr lang="en-US" dirty="0"/>
          </a:p>
        </p:txBody>
      </p:sp>
      <p:pic>
        <p:nvPicPr>
          <p:cNvPr id="6148" name="Picture 4" descr="Image result for vsat d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710" y="3739633"/>
            <a:ext cx="2216318" cy="222990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vsat dis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6807" y="3739633"/>
            <a:ext cx="2295786" cy="222990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vsat dish dynam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4268" y="3739633"/>
            <a:ext cx="2259299" cy="222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940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fa-IR" dirty="0" smtClean="0"/>
              <a:t>بخش اصلی و مرکزی یک ساختار </a:t>
            </a:r>
            <a:r>
              <a:rPr lang="en-US" dirty="0" smtClean="0"/>
              <a:t>VSAT</a:t>
            </a:r>
            <a:r>
              <a:rPr lang="fa-IR" dirty="0" smtClean="0"/>
              <a:t>، هاب میباشد. در این قسمت دیش های بزرگ و پهنای باند اینترنت بسیار بالایی وجود دارد و توسط سیستم های متعدد پایداری توان به صورت تمام وقت در حال ارسال و دریافت داده از رله های در مدار و ترمینال ها می باشد.</a:t>
            </a:r>
            <a:endParaRPr lang="en-US" dirty="0"/>
          </a:p>
        </p:txBody>
      </p:sp>
      <p:sp>
        <p:nvSpPr>
          <p:cNvPr id="3" name="Title 2"/>
          <p:cNvSpPr>
            <a:spLocks noGrp="1"/>
          </p:cNvSpPr>
          <p:nvPr>
            <p:ph type="title"/>
          </p:nvPr>
        </p:nvSpPr>
        <p:spPr/>
        <p:txBody>
          <a:bodyPr/>
          <a:lstStyle/>
          <a:p>
            <a:r>
              <a:rPr lang="en-US" dirty="0" smtClean="0"/>
              <a:t>HUB Station</a:t>
            </a:r>
            <a:endParaRPr lang="en-US" dirty="0"/>
          </a:p>
        </p:txBody>
      </p:sp>
      <p:pic>
        <p:nvPicPr>
          <p:cNvPr id="9220" name="Picture 4" descr="Image result for large satellite d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308" y="2895600"/>
            <a:ext cx="6071448" cy="3420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2260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fa-IR" dirty="0" smtClean="0"/>
              <a:t>در مواردی که دیش دارای قابلیت حرکت می باشد و یا در مواقعی که </a:t>
            </a:r>
            <a:r>
              <a:rPr lang="en-US" dirty="0" smtClean="0"/>
              <a:t>VSAT</a:t>
            </a:r>
            <a:r>
              <a:rPr lang="fa-IR" dirty="0" smtClean="0"/>
              <a:t> بر روی یک وسیله نقلیه نصب شده است، دستگاهی به نام </a:t>
            </a:r>
            <a:r>
              <a:rPr lang="en-US" dirty="0" smtClean="0"/>
              <a:t>ACU</a:t>
            </a:r>
            <a:r>
              <a:rPr lang="fa-IR" dirty="0" smtClean="0"/>
              <a:t> در بخش </a:t>
            </a:r>
            <a:r>
              <a:rPr lang="en-US" dirty="0" smtClean="0"/>
              <a:t>IDU</a:t>
            </a:r>
            <a:r>
              <a:rPr lang="fa-IR" dirty="0" smtClean="0"/>
              <a:t> اضافه میشود که وظیفه آن قرار دادن جهت دیش همواره در جهت ماهواره مورد نظر میباشد.</a:t>
            </a:r>
            <a:endParaRPr lang="en-US" dirty="0"/>
          </a:p>
        </p:txBody>
      </p:sp>
      <p:sp>
        <p:nvSpPr>
          <p:cNvPr id="3" name="Title 2"/>
          <p:cNvSpPr>
            <a:spLocks noGrp="1"/>
          </p:cNvSpPr>
          <p:nvPr>
            <p:ph type="title"/>
          </p:nvPr>
        </p:nvSpPr>
        <p:spPr/>
        <p:txBody>
          <a:bodyPr/>
          <a:lstStyle/>
          <a:p>
            <a:r>
              <a:rPr lang="en-US" sz="4000" dirty="0" smtClean="0"/>
              <a:t>ACU (Antenna Control Unit)</a:t>
            </a:r>
            <a:endParaRPr lang="en-US" sz="4000" dirty="0"/>
          </a:p>
        </p:txBody>
      </p:sp>
      <p:pic>
        <p:nvPicPr>
          <p:cNvPr id="10242" name="Picture 2" descr="Image result for VSAT A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535" y="2761756"/>
            <a:ext cx="5365331" cy="366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591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just">
              <a:buNone/>
            </a:pPr>
            <a:r>
              <a:rPr lang="fa-IR" dirty="0" smtClean="0"/>
              <a:t>یک </a:t>
            </a:r>
            <a:r>
              <a:rPr lang="fa-IR" dirty="0"/>
              <a:t>ماهواره ارتباطی یک نقطه رله رادیویی در مدار بالای زمین است که سیگنال های آنالوگ و دیجیتال موجود روی یک فرکانس رادیویی را دریافت کرده ، قدرت آن را افزایش می دهد و سپس به سوی زمین روانه می کند. ماهواره توسط موشک به سوی فضا پرتاب می شود و در مدار مخصوص خود قرار می گیرد. مزایای ماهواره سبب شده تا ماهواره به عنوان مناسب ترین بستر ارتباطی در نقاط خاص و یا دورافتاده که دسترسی به بسترهای زمینی سخت و یا غیر ممکن است تبدیل شود</a:t>
            </a:r>
            <a:r>
              <a:rPr lang="fa-IR" dirty="0" smtClean="0"/>
              <a:t>.</a:t>
            </a:r>
            <a:endParaRPr lang="en-US" dirty="0"/>
          </a:p>
        </p:txBody>
      </p:sp>
      <p:sp>
        <p:nvSpPr>
          <p:cNvPr id="3" name="Title 2"/>
          <p:cNvSpPr>
            <a:spLocks noGrp="1"/>
          </p:cNvSpPr>
          <p:nvPr>
            <p:ph type="title"/>
          </p:nvPr>
        </p:nvSpPr>
        <p:spPr/>
        <p:txBody>
          <a:bodyPr/>
          <a:lstStyle/>
          <a:p>
            <a:r>
              <a:rPr lang="fa-IR" dirty="0"/>
              <a:t>ماهواره چیست</a:t>
            </a:r>
            <a:r>
              <a:rPr lang="fa-IR" dirty="0" smtClean="0"/>
              <a:t>؟</a:t>
            </a:r>
            <a:endParaRPr lang="en-US" dirty="0"/>
          </a:p>
        </p:txBody>
      </p:sp>
      <p:pic>
        <p:nvPicPr>
          <p:cNvPr id="3074" name="Picture 2" descr="Image result for satellit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51017" y="3524885"/>
            <a:ext cx="4496796" cy="2997115"/>
          </a:xfrm>
          <a:prstGeom prst="rect">
            <a:avLst/>
          </a:prstGeom>
          <a:noFill/>
          <a:effectLst>
            <a:glow rad="647700">
              <a:schemeClr val="tx1">
                <a:alpha val="6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2616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just">
              <a:buNone/>
            </a:pPr>
            <a:r>
              <a:rPr lang="fa-IR" dirty="0" smtClean="0"/>
              <a:t>مودم در ساختار </a:t>
            </a:r>
            <a:r>
              <a:rPr lang="en-US" dirty="0" smtClean="0"/>
              <a:t>VSAT</a:t>
            </a:r>
            <a:r>
              <a:rPr lang="fa-IR" dirty="0" smtClean="0"/>
              <a:t> و در بخش ترمینال جزو کلیدی ترین اجزا ارتباط میباشد و تنظیماتی که بر روی آن قرار می گیرد کیفیت ارتباط را تعیین می نماید.</a:t>
            </a:r>
          </a:p>
          <a:p>
            <a:pPr marL="0" indent="0" algn="just">
              <a:buNone/>
            </a:pPr>
            <a:r>
              <a:rPr lang="fa-IR" dirty="0" smtClean="0"/>
              <a:t>از </a:t>
            </a:r>
            <a:r>
              <a:rPr lang="en-US" dirty="0" smtClean="0"/>
              <a:t>ACU</a:t>
            </a:r>
            <a:r>
              <a:rPr lang="fa-IR" dirty="0" smtClean="0"/>
              <a:t> یک خروجی وارد </a:t>
            </a:r>
            <a:r>
              <a:rPr lang="en-US" dirty="0" smtClean="0"/>
              <a:t>Modem</a:t>
            </a:r>
            <a:r>
              <a:rPr lang="fa-IR" dirty="0" smtClean="0"/>
              <a:t> می شود و خروجی </a:t>
            </a:r>
            <a:r>
              <a:rPr lang="en-US" dirty="0" smtClean="0"/>
              <a:t>Eth</a:t>
            </a:r>
            <a:r>
              <a:rPr lang="fa-IR" dirty="0" smtClean="0"/>
              <a:t> مودم نیز وارد روتر میگردد. باید توجه داشت که برای ارتباط بین </a:t>
            </a:r>
            <a:r>
              <a:rPr lang="en-US" dirty="0" smtClean="0"/>
              <a:t>ACU</a:t>
            </a:r>
            <a:r>
              <a:rPr lang="fa-IR" dirty="0" smtClean="0"/>
              <a:t>، </a:t>
            </a:r>
            <a:r>
              <a:rPr lang="en-US" dirty="0" smtClean="0"/>
              <a:t>Modem</a:t>
            </a:r>
            <a:r>
              <a:rPr lang="fa-IR" dirty="0" smtClean="0"/>
              <a:t> و </a:t>
            </a:r>
            <a:r>
              <a:rPr lang="en-US" dirty="0" smtClean="0"/>
              <a:t>Router</a:t>
            </a:r>
            <a:r>
              <a:rPr lang="fa-IR" dirty="0" smtClean="0"/>
              <a:t> باید از یک </a:t>
            </a:r>
            <a:r>
              <a:rPr lang="en-US" dirty="0" smtClean="0"/>
              <a:t>HUB Switch</a:t>
            </a:r>
            <a:r>
              <a:rPr lang="fa-IR" dirty="0" smtClean="0"/>
              <a:t> استفاده گردد.</a:t>
            </a:r>
          </a:p>
        </p:txBody>
      </p:sp>
      <p:sp>
        <p:nvSpPr>
          <p:cNvPr id="3" name="Title 2"/>
          <p:cNvSpPr>
            <a:spLocks noGrp="1"/>
          </p:cNvSpPr>
          <p:nvPr>
            <p:ph type="title"/>
          </p:nvPr>
        </p:nvSpPr>
        <p:spPr/>
        <p:txBody>
          <a:bodyPr/>
          <a:lstStyle/>
          <a:p>
            <a:r>
              <a:rPr lang="en-US" dirty="0" smtClean="0"/>
              <a:t>VSAT Modem</a:t>
            </a:r>
            <a:endParaRPr lang="en-US" dirty="0"/>
          </a:p>
        </p:txBody>
      </p:sp>
      <p:pic>
        <p:nvPicPr>
          <p:cNvPr id="11266" name="Picture 2" descr="Image result for VSAT Mode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3518" y="3469323"/>
            <a:ext cx="8048272" cy="2575883"/>
          </a:xfrm>
          <a:prstGeom prst="rect">
            <a:avLst/>
          </a:prstGeom>
          <a:noFill/>
          <a:effectLst>
            <a:glow rad="254000">
              <a:schemeClr val="tx1">
                <a:alpha val="61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347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4709" y="1447801"/>
            <a:ext cx="7056913" cy="4800605"/>
          </a:xfrm>
        </p:spPr>
        <p:txBody>
          <a:bodyPr>
            <a:noAutofit/>
          </a:bodyPr>
          <a:lstStyle/>
          <a:p>
            <a:pPr algn="just">
              <a:spcBef>
                <a:spcPts val="0"/>
              </a:spcBef>
            </a:pPr>
            <a:r>
              <a:rPr lang="fa-IR" sz="1600" b="1" dirty="0"/>
              <a:t>پوشش </a:t>
            </a:r>
            <a:r>
              <a:rPr lang="fa-IR" sz="1600" b="1" dirty="0" smtClean="0"/>
              <a:t>گسترده</a:t>
            </a:r>
            <a:endParaRPr lang="en-US" sz="1600" b="1" dirty="0" smtClean="0"/>
          </a:p>
          <a:p>
            <a:pPr marL="0" indent="0" algn="just">
              <a:spcBef>
                <a:spcPts val="0"/>
              </a:spcBef>
              <a:buNone/>
            </a:pPr>
            <a:r>
              <a:rPr lang="fa-IR" sz="1400" dirty="0" smtClean="0"/>
              <a:t>ارتباطات </a:t>
            </a:r>
            <a:r>
              <a:rPr lang="fa-IR" sz="1400" dirty="0"/>
              <a:t>ماهواره ای با توجه به طبیعت ماهواره که نقاط وسیعی از سطح زمین را پوشش می دهد به راحتی نیاز ارتباطی تا سطح بین قاره ای را برطرف می کند. در نتیجه مسافت هیچ گونه تأثیری در هزینه نخواهد داشت و به طور مثال هزینه ارتباط بین دو نقطه در تهران با ارتباط ایران و کشورهای دیگر برابر </a:t>
            </a:r>
            <a:r>
              <a:rPr lang="fa-IR" sz="1400" dirty="0" smtClean="0"/>
              <a:t>است.</a:t>
            </a:r>
          </a:p>
          <a:p>
            <a:pPr algn="just">
              <a:spcBef>
                <a:spcPts val="0"/>
              </a:spcBef>
            </a:pPr>
            <a:r>
              <a:rPr lang="fa-IR" sz="1600" b="1" dirty="0" smtClean="0"/>
              <a:t>پرکاربرد</a:t>
            </a:r>
            <a:endParaRPr lang="en-US" sz="1400" b="1" dirty="0" smtClean="0"/>
          </a:p>
          <a:p>
            <a:pPr marL="0" indent="0" algn="just">
              <a:spcBef>
                <a:spcPts val="0"/>
              </a:spcBef>
              <a:buNone/>
            </a:pPr>
            <a:r>
              <a:rPr lang="fa-IR" sz="1400" dirty="0" smtClean="0"/>
              <a:t>با </a:t>
            </a:r>
            <a:r>
              <a:rPr lang="fa-IR" sz="1400" dirty="0"/>
              <a:t>توجه به انعطاف پذیری این تکنولوژی نوین کلیه نیازهای ارتباطی را می توان با استفاده از این بستر برطرف کرد. </a:t>
            </a:r>
            <a:r>
              <a:rPr lang="fa-IR" sz="1400" dirty="0" smtClean="0"/>
              <a:t>از </a:t>
            </a:r>
            <a:r>
              <a:rPr lang="fa-IR" sz="1400" dirty="0"/>
              <a:t>قبیل اطلاعات </a:t>
            </a:r>
            <a:r>
              <a:rPr lang="fa-IR" sz="1400" dirty="0" smtClean="0"/>
              <a:t>اقتصادی، </a:t>
            </a:r>
            <a:r>
              <a:rPr lang="fa-IR" sz="1400" dirty="0"/>
              <a:t>بانک های </a:t>
            </a:r>
            <a:r>
              <a:rPr lang="fa-IR" sz="1400" dirty="0" smtClean="0"/>
              <a:t>اطلاعاتی، انتقال مکالمات، </a:t>
            </a:r>
            <a:r>
              <a:rPr lang="fa-IR" sz="1400" dirty="0"/>
              <a:t>ایجاد شبکه داخلی </a:t>
            </a:r>
            <a:r>
              <a:rPr lang="fa-IR" sz="1400" dirty="0" smtClean="0"/>
              <a:t>تلفنی،</a:t>
            </a:r>
            <a:r>
              <a:rPr lang="en-US" sz="1400" dirty="0" smtClean="0"/>
              <a:t> </a:t>
            </a:r>
            <a:r>
              <a:rPr lang="fa-IR" sz="1400" dirty="0"/>
              <a:t>شبکه های </a:t>
            </a:r>
            <a:r>
              <a:rPr lang="fa-IR" sz="1400" dirty="0" smtClean="0"/>
              <a:t>تلویزیونی</a:t>
            </a:r>
          </a:p>
          <a:p>
            <a:pPr algn="just">
              <a:spcBef>
                <a:spcPts val="0"/>
              </a:spcBef>
            </a:pPr>
            <a:r>
              <a:rPr lang="fa-IR" sz="1600" b="1" dirty="0" smtClean="0"/>
              <a:t>پایداری</a:t>
            </a:r>
            <a:endParaRPr lang="en-US" sz="1600" b="1" dirty="0" smtClean="0"/>
          </a:p>
          <a:p>
            <a:pPr marL="0" indent="0" algn="just">
              <a:spcBef>
                <a:spcPts val="0"/>
              </a:spcBef>
              <a:buNone/>
            </a:pPr>
            <a:r>
              <a:rPr lang="fa-IR" sz="1400" dirty="0" smtClean="0"/>
              <a:t>ارتباطات </a:t>
            </a:r>
            <a:r>
              <a:rPr lang="fa-IR" sz="1400" dirty="0"/>
              <a:t>ماهواره ای بر خلاف ارتباطات زمینی که معمولاً با گذر از چندین شبکه در طول مسیر به مقصد می رسند ، به طور مستقیم و بدون هیچگونه واسط به محل و شبکه مورد نظر متصل می شوند. </a:t>
            </a:r>
            <a:r>
              <a:rPr lang="fa-IR" sz="1400" dirty="0" smtClean="0"/>
              <a:t>پایداری </a:t>
            </a:r>
            <a:r>
              <a:rPr lang="fa-IR" sz="1400" dirty="0"/>
              <a:t>این نوع ارتباطات 9/99% می </a:t>
            </a:r>
            <a:r>
              <a:rPr lang="fa-IR" sz="1400" dirty="0" smtClean="0"/>
              <a:t>باشد.</a:t>
            </a:r>
          </a:p>
          <a:p>
            <a:pPr algn="just">
              <a:spcBef>
                <a:spcPts val="0"/>
              </a:spcBef>
            </a:pPr>
            <a:r>
              <a:rPr lang="fa-IR" sz="1600" b="1" dirty="0" smtClean="0"/>
              <a:t>قابل گسترش</a:t>
            </a:r>
            <a:endParaRPr lang="en-US" sz="1400" b="1" dirty="0" smtClean="0"/>
          </a:p>
          <a:p>
            <a:pPr marL="0" indent="0" algn="just">
              <a:spcBef>
                <a:spcPts val="0"/>
              </a:spcBef>
              <a:buNone/>
            </a:pPr>
            <a:r>
              <a:rPr lang="fa-IR" sz="1400" dirty="0" smtClean="0"/>
              <a:t>در </a:t>
            </a:r>
            <a:r>
              <a:rPr lang="fa-IR" sz="1400" dirty="0"/>
              <a:t>شبکه های ماهواره ای به راحتی و به سرعت می توان پهنای باند را افزایش داد و به این صورت نیازهای جدید به بستر ارتباطی را فراهم می </a:t>
            </a:r>
            <a:r>
              <a:rPr lang="fa-IR" sz="1400" dirty="0" smtClean="0"/>
              <a:t>کند.</a:t>
            </a:r>
          </a:p>
          <a:p>
            <a:pPr algn="just">
              <a:spcBef>
                <a:spcPts val="0"/>
              </a:spcBef>
            </a:pPr>
            <a:r>
              <a:rPr lang="fa-IR" sz="1600" b="1" dirty="0" smtClean="0"/>
              <a:t>قابل انعطاف</a:t>
            </a:r>
            <a:endParaRPr lang="en-US" sz="1600" b="1" dirty="0" smtClean="0"/>
          </a:p>
          <a:p>
            <a:pPr marL="0" indent="0" algn="just">
              <a:spcBef>
                <a:spcPts val="0"/>
              </a:spcBef>
              <a:buNone/>
            </a:pPr>
            <a:r>
              <a:rPr lang="fa-IR" sz="1400" dirty="0" smtClean="0"/>
              <a:t>شبکه </a:t>
            </a:r>
            <a:r>
              <a:rPr lang="fa-IR" sz="1400" dirty="0"/>
              <a:t>های ماهواره ای را می توان به راحتی با شبکه های زمینی پیوند داد. این بدان معنی است که ماهواره می تواند در کنار یک شبکه های </a:t>
            </a:r>
            <a:r>
              <a:rPr lang="en-US" sz="1400" dirty="0"/>
              <a:t>Fiber ، Wireless ، </a:t>
            </a:r>
            <a:r>
              <a:rPr lang="en-US" sz="1400" dirty="0" smtClean="0"/>
              <a:t>WiMAX </a:t>
            </a:r>
            <a:r>
              <a:rPr lang="en-US" sz="1400" dirty="0"/>
              <a:t>، XDSL ، Microwave ، ... </a:t>
            </a:r>
            <a:r>
              <a:rPr lang="fa-IR" sz="1400" dirty="0"/>
              <a:t>قرار گیرد و به عنوان پشتیبان و یا پوشش دهنده نقاط خاص و یا نیازهای موقت به راحتی عمل </a:t>
            </a:r>
            <a:r>
              <a:rPr lang="fa-IR" sz="1400" dirty="0" smtClean="0"/>
              <a:t>کند.</a:t>
            </a:r>
          </a:p>
          <a:p>
            <a:pPr algn="just">
              <a:spcBef>
                <a:spcPts val="0"/>
              </a:spcBef>
            </a:pPr>
            <a:r>
              <a:rPr lang="fa-IR" sz="1600" b="1" dirty="0" smtClean="0"/>
              <a:t>سرعت </a:t>
            </a:r>
            <a:r>
              <a:rPr lang="fa-IR" sz="1600" b="1" dirty="0"/>
              <a:t>بکارگیری </a:t>
            </a:r>
            <a:r>
              <a:rPr lang="fa-IR" sz="1600" b="1" dirty="0" smtClean="0"/>
              <a:t>بالا</a:t>
            </a:r>
            <a:endParaRPr lang="en-US" sz="1600" b="1" dirty="0" smtClean="0"/>
          </a:p>
          <a:p>
            <a:pPr marL="0" indent="0" algn="just">
              <a:spcBef>
                <a:spcPts val="0"/>
              </a:spcBef>
              <a:buNone/>
            </a:pPr>
            <a:r>
              <a:rPr lang="fa-IR" sz="1400" dirty="0" smtClean="0"/>
              <a:t>ایستگاه </a:t>
            </a:r>
            <a:r>
              <a:rPr lang="fa-IR" sz="1400" dirty="0"/>
              <a:t>های ارسال و دریافت ماهواره به سرعت و بدون نیاز به به بستر ارتباطی راه اندازی می شوند. این مزیت ماهواره را به مناسب ترین راه حل برای راه اندازی ارتباطات سریع در زمان های حساس مانند بلایای طبیعی ، گزارش های تلویزیونی ، همایش ها و ... تبدیل کرده است.</a:t>
            </a:r>
            <a:endParaRPr lang="en-US" sz="1400" dirty="0"/>
          </a:p>
        </p:txBody>
      </p:sp>
      <p:sp>
        <p:nvSpPr>
          <p:cNvPr id="3" name="Title 2"/>
          <p:cNvSpPr>
            <a:spLocks noGrp="1"/>
          </p:cNvSpPr>
          <p:nvPr>
            <p:ph type="title"/>
          </p:nvPr>
        </p:nvSpPr>
        <p:spPr/>
        <p:txBody>
          <a:bodyPr/>
          <a:lstStyle/>
          <a:p>
            <a:r>
              <a:rPr lang="fa-IR" dirty="0"/>
              <a:t>مزایای کلیدی ماهواره</a:t>
            </a:r>
            <a:endParaRPr lang="en-US" dirty="0"/>
          </a:p>
        </p:txBody>
      </p:sp>
    </p:spTree>
    <p:extLst>
      <p:ext uri="{BB962C8B-B14F-4D97-AF65-F5344CB8AC3E}">
        <p14:creationId xmlns:p14="http://schemas.microsoft.com/office/powerpoint/2010/main" val="2566148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fa-IR" dirty="0"/>
              <a:t>مسیری که ماهواره ها با دنبال کردن آن به دور کره زمین می چرخند را مدار می گویند. در مورد ماهواره های تجاری سه نوع مدار در فضا وجود </a:t>
            </a:r>
            <a:r>
              <a:rPr lang="fa-IR" dirty="0" smtClean="0"/>
              <a:t>دارد</a:t>
            </a:r>
            <a:r>
              <a:rPr lang="fa-IR" dirty="0"/>
              <a:t> </a:t>
            </a:r>
            <a:r>
              <a:rPr lang="fa-IR" dirty="0" smtClean="0"/>
              <a:t>:</a:t>
            </a:r>
          </a:p>
          <a:p>
            <a:pPr marL="0" indent="0" algn="l" rtl="0">
              <a:buNone/>
            </a:pPr>
            <a:r>
              <a:rPr lang="en-US" dirty="0" smtClean="0"/>
              <a:t>GEO </a:t>
            </a:r>
            <a:r>
              <a:rPr lang="en-US" dirty="0"/>
              <a:t>(Geostationary </a:t>
            </a:r>
            <a:r>
              <a:rPr lang="en-US" dirty="0" smtClean="0"/>
              <a:t>Orbit)</a:t>
            </a:r>
            <a:endParaRPr lang="fa-IR" dirty="0" smtClean="0"/>
          </a:p>
          <a:p>
            <a:pPr marL="0" indent="0" algn="l" rtl="0">
              <a:buNone/>
            </a:pPr>
            <a:r>
              <a:rPr lang="en-US" dirty="0" smtClean="0"/>
              <a:t>MEO </a:t>
            </a:r>
            <a:r>
              <a:rPr lang="en-US" dirty="0"/>
              <a:t>(Medium Earth </a:t>
            </a:r>
            <a:r>
              <a:rPr lang="en-US" dirty="0" smtClean="0"/>
              <a:t>Orbit)</a:t>
            </a:r>
            <a:endParaRPr lang="fa-IR" dirty="0" smtClean="0"/>
          </a:p>
          <a:p>
            <a:pPr marL="0" indent="0" algn="l" rtl="0">
              <a:buNone/>
            </a:pPr>
            <a:r>
              <a:rPr lang="en-US" dirty="0" smtClean="0"/>
              <a:t>LEO </a:t>
            </a:r>
            <a:r>
              <a:rPr lang="en-US" dirty="0"/>
              <a:t>(Low Earth Orbit</a:t>
            </a:r>
            <a:r>
              <a:rPr lang="en-US" dirty="0" smtClean="0"/>
              <a:t>)</a:t>
            </a:r>
            <a:endParaRPr lang="en-US" dirty="0"/>
          </a:p>
        </p:txBody>
      </p:sp>
      <p:sp>
        <p:nvSpPr>
          <p:cNvPr id="3" name="Title 2"/>
          <p:cNvSpPr>
            <a:spLocks noGrp="1"/>
          </p:cNvSpPr>
          <p:nvPr>
            <p:ph type="title"/>
          </p:nvPr>
        </p:nvSpPr>
        <p:spPr/>
        <p:txBody>
          <a:bodyPr/>
          <a:lstStyle/>
          <a:p>
            <a:r>
              <a:rPr lang="fa-IR" dirty="0"/>
              <a:t>مدارات مختلف در </a:t>
            </a:r>
            <a:r>
              <a:rPr lang="fa-IR" dirty="0" smtClean="0"/>
              <a:t>فضا</a:t>
            </a:r>
            <a:endParaRPr lang="en-US" dirty="0"/>
          </a:p>
        </p:txBody>
      </p:sp>
      <p:pic>
        <p:nvPicPr>
          <p:cNvPr id="4098" name="Picture 2" descr="Image result for commercial satellite orb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625" y="3848103"/>
            <a:ext cx="5638813" cy="2506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304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lgn="just">
              <a:buNone/>
            </a:pPr>
            <a:r>
              <a:rPr lang="en-US" dirty="0" smtClean="0"/>
              <a:t>Geostationary Orbit</a:t>
            </a:r>
            <a:endParaRPr lang="en-US" dirty="0"/>
          </a:p>
          <a:p>
            <a:pPr marL="0" indent="0" algn="just">
              <a:buNone/>
            </a:pPr>
            <a:r>
              <a:rPr lang="fa-IR" dirty="0"/>
              <a:t>ماهواره های موجود روی این مدار در فاصله 35786 کیلومتر از سطح زمین قرار دارند و سرعت حرکت آنها به گونه ای است که همانند حرکت وضعی زمین در مدت 24 ساعت به دور زمین می چرخند و هیچ گونه تغییری در محل استقرار خود ندارند. در نتیجه ایستگاه های زمینی بطور ثابت و مداوم با ماهواره در ارتباط هستند. هر یک از ماهواره های موجود روی این مدار تقریباً یک سوم کره زمین را پوشش می دهند</a:t>
            </a:r>
            <a:r>
              <a:rPr lang="fa-IR" dirty="0" smtClean="0"/>
              <a:t>.</a:t>
            </a:r>
            <a:r>
              <a:rPr lang="fa-IR" dirty="0"/>
              <a:t> ماهواره های این مدار دارای پایداری ، اطمینان و طول عمر 10 تا 15 سال می باشند.</a:t>
            </a:r>
            <a:endParaRPr lang="fa-IR" dirty="0" smtClean="0"/>
          </a:p>
          <a:p>
            <a:pPr marL="0" indent="0" algn="just">
              <a:buNone/>
            </a:pPr>
            <a:r>
              <a:rPr lang="en-US" dirty="0"/>
              <a:t>Medium Earth Orbit</a:t>
            </a:r>
            <a:endParaRPr lang="fa-IR" dirty="0" smtClean="0"/>
          </a:p>
          <a:p>
            <a:pPr marL="0" indent="0" algn="just">
              <a:buNone/>
            </a:pPr>
            <a:r>
              <a:rPr lang="fa-IR" dirty="0"/>
              <a:t>این مدار برای ماهواره های مخصوص قطب شمال و جنوب می باشد. مسیر حرکت روی این ماهواره ها برخلاف ماهواره های روی مدار </a:t>
            </a:r>
            <a:r>
              <a:rPr lang="en-US" dirty="0" smtClean="0"/>
              <a:t>GEO</a:t>
            </a:r>
            <a:r>
              <a:rPr lang="fa-IR" dirty="0" smtClean="0"/>
              <a:t> که </a:t>
            </a:r>
            <a:r>
              <a:rPr lang="fa-IR" dirty="0"/>
              <a:t>دایره ای می باشد به صورت بیضی حرکت می کنند. فاصله این مدار بین 8000 تا 20000 کیلومتر از زمین است. ماهواره های </a:t>
            </a:r>
            <a:r>
              <a:rPr lang="en-US" dirty="0" smtClean="0"/>
              <a:t>GPS</a:t>
            </a:r>
            <a:r>
              <a:rPr lang="fa-IR" dirty="0" smtClean="0"/>
              <a:t> در </a:t>
            </a:r>
            <a:r>
              <a:rPr lang="fa-IR" dirty="0"/>
              <a:t>این مدار قرار </a:t>
            </a:r>
            <a:r>
              <a:rPr lang="fa-IR" dirty="0" smtClean="0"/>
              <a:t>دارند.</a:t>
            </a:r>
          </a:p>
          <a:p>
            <a:pPr marL="0" indent="0" algn="just">
              <a:buNone/>
            </a:pPr>
            <a:r>
              <a:rPr lang="en-US" dirty="0" smtClean="0"/>
              <a:t>Low </a:t>
            </a:r>
            <a:r>
              <a:rPr lang="en-US" dirty="0"/>
              <a:t>Earth </a:t>
            </a:r>
            <a:r>
              <a:rPr lang="en-US" dirty="0" smtClean="0"/>
              <a:t>Orbit</a:t>
            </a:r>
            <a:endParaRPr lang="fa-IR" dirty="0" smtClean="0"/>
          </a:p>
          <a:p>
            <a:pPr marL="0" indent="0" algn="just">
              <a:buNone/>
            </a:pPr>
            <a:r>
              <a:rPr lang="fa-IR" dirty="0"/>
              <a:t>ماهواره های موجود در این مدار با سرعت بیشتری حرکت می کنند و سطح زمین در حدود یک و نیم ساعت طی می کنند. فاصله این مدار تا زمین بین 200 تا 1400 کیلومتر می باشد</a:t>
            </a:r>
            <a:r>
              <a:rPr lang="fa-IR" dirty="0" smtClean="0"/>
              <a:t>.</a:t>
            </a:r>
            <a:endParaRPr lang="fa-IR" dirty="0"/>
          </a:p>
        </p:txBody>
      </p:sp>
      <p:sp>
        <p:nvSpPr>
          <p:cNvPr id="3" name="Title 2"/>
          <p:cNvSpPr>
            <a:spLocks noGrp="1"/>
          </p:cNvSpPr>
          <p:nvPr>
            <p:ph type="title"/>
          </p:nvPr>
        </p:nvSpPr>
        <p:spPr/>
        <p:txBody>
          <a:bodyPr/>
          <a:lstStyle/>
          <a:p>
            <a:r>
              <a:rPr lang="fa-IR" dirty="0" smtClean="0"/>
              <a:t>مشخصات مدار های ماهواره ای</a:t>
            </a:r>
            <a:endParaRPr lang="en-US" dirty="0"/>
          </a:p>
        </p:txBody>
      </p:sp>
    </p:spTree>
    <p:extLst>
      <p:ext uri="{BB962C8B-B14F-4D97-AF65-F5344CB8AC3E}">
        <p14:creationId xmlns:p14="http://schemas.microsoft.com/office/powerpoint/2010/main" val="1581272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741082"/>
          </a:xfrm>
        </p:spPr>
        <p:txBody>
          <a:bodyPr/>
          <a:lstStyle/>
          <a:p>
            <a:r>
              <a:rPr lang="en-US" dirty="0" smtClean="0"/>
              <a:t>VSAT</a:t>
            </a:r>
            <a:r>
              <a:rPr lang="fa-IR" dirty="0" smtClean="0"/>
              <a:t> چیست ؟</a:t>
            </a:r>
            <a:endParaRPr lang="en-US" dirty="0"/>
          </a:p>
        </p:txBody>
      </p:sp>
      <p:sp>
        <p:nvSpPr>
          <p:cNvPr id="3" name="Content Placeholder 2"/>
          <p:cNvSpPr>
            <a:spLocks noGrp="1"/>
          </p:cNvSpPr>
          <p:nvPr>
            <p:ph idx="1"/>
          </p:nvPr>
        </p:nvSpPr>
        <p:spPr/>
        <p:txBody>
          <a:bodyPr/>
          <a:lstStyle/>
          <a:p>
            <a:pPr algn="just"/>
            <a:r>
              <a:rPr lang="en-US" dirty="0">
                <a:cs typeface="+mn-cs"/>
              </a:rPr>
              <a:t>Very Small </a:t>
            </a:r>
            <a:r>
              <a:rPr lang="en-US" dirty="0" smtClean="0">
                <a:cs typeface="+mn-cs"/>
              </a:rPr>
              <a:t>Aperture </a:t>
            </a:r>
            <a:r>
              <a:rPr lang="en-US" dirty="0">
                <a:cs typeface="+mn-cs"/>
              </a:rPr>
              <a:t>Terminal‏ </a:t>
            </a:r>
            <a:r>
              <a:rPr lang="fa-IR" dirty="0">
                <a:cs typeface="+mn-cs"/>
              </a:rPr>
              <a:t>یا به طور خلاصه </a:t>
            </a:r>
            <a:r>
              <a:rPr lang="fa-IR" dirty="0" smtClean="0">
                <a:cs typeface="+mn-cs"/>
              </a:rPr>
              <a:t>‏‎</a:t>
            </a:r>
            <a:r>
              <a:rPr lang="en-US" dirty="0" smtClean="0">
                <a:cs typeface="+mn-cs"/>
              </a:rPr>
              <a:t> VSAT‎</a:t>
            </a:r>
            <a:r>
              <a:rPr lang="fa-IR" dirty="0">
                <a:cs typeface="+mn-cs"/>
              </a:rPr>
              <a:t>به مفهوم یک پایانه زمینی بسیار کوچک است که برای ارسال و دریافت اطلاعات از طریق ماهواره مورد استفاده قرار می‌گیرد.</a:t>
            </a:r>
            <a:endParaRPr lang="en-US" dirty="0">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287" y="2622949"/>
            <a:ext cx="6446067" cy="3950815"/>
          </a:xfrm>
          <a:prstGeom prst="rect">
            <a:avLst/>
          </a:prstGeom>
        </p:spPr>
      </p:pic>
    </p:spTree>
    <p:extLst>
      <p:ext uri="{BB962C8B-B14F-4D97-AF65-F5344CB8AC3E}">
        <p14:creationId xmlns:p14="http://schemas.microsoft.com/office/powerpoint/2010/main" val="1221845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4710" y="1447801"/>
            <a:ext cx="7054644" cy="5007320"/>
          </a:xfrm>
        </p:spPr>
        <p:txBody>
          <a:bodyPr>
            <a:normAutofit fontScale="85000" lnSpcReduction="20000"/>
          </a:bodyPr>
          <a:lstStyle/>
          <a:p>
            <a:pPr algn="justLow">
              <a:lnSpc>
                <a:spcPct val="120000"/>
              </a:lnSpc>
            </a:pPr>
            <a:r>
              <a:rPr lang="fa-IR" dirty="0" smtClean="0"/>
              <a:t>به علت ساختار ساده و الگوریتم های ارسال و دریافت داده متنوع و محدود نبودن به زیرساخت های مخابراتی این سیستم در میان بسیاری از زمینه های کاری معروف می باشد.</a:t>
            </a:r>
          </a:p>
          <a:p>
            <a:pPr algn="justLow">
              <a:lnSpc>
                <a:spcPct val="120000"/>
              </a:lnSpc>
            </a:pPr>
            <a:r>
              <a:rPr lang="fa-IR" dirty="0"/>
              <a:t>موارد استفاده </a:t>
            </a:r>
            <a:r>
              <a:rPr lang="en-US" dirty="0" smtClean="0"/>
              <a:t>VSAT</a:t>
            </a:r>
            <a:r>
              <a:rPr lang="fa-IR" dirty="0" smtClean="0"/>
              <a:t> بطور </a:t>
            </a:r>
            <a:r>
              <a:rPr lang="fa-IR" dirty="0"/>
              <a:t>اعم شامل: اینترنت، شبکه های خصوصی مخابراتی، ارتباطات تصویری و صوتی و فاکس می باشد. در دنیای امروزی می توان شبکه </a:t>
            </a:r>
            <a:r>
              <a:rPr lang="fa-IR" dirty="0" smtClean="0"/>
              <a:t>های</a:t>
            </a:r>
            <a:r>
              <a:rPr lang="en-US" dirty="0" smtClean="0"/>
              <a:t>VSAT </a:t>
            </a:r>
            <a:r>
              <a:rPr lang="fa-IR" dirty="0" smtClean="0"/>
              <a:t> را </a:t>
            </a:r>
            <a:r>
              <a:rPr lang="fa-IR" dirty="0"/>
              <a:t>بطور گسترده مشاهده کرد که در ذیل به برخی از آنها اشاره شده است:</a:t>
            </a:r>
          </a:p>
          <a:p>
            <a:pPr marL="0" indent="0">
              <a:lnSpc>
                <a:spcPct val="120000"/>
              </a:lnSpc>
              <a:buNone/>
            </a:pPr>
            <a:r>
              <a:rPr lang="fa-IR" dirty="0"/>
              <a:t>۱) بازار بورس و اطلاعات قیمت ها</a:t>
            </a:r>
          </a:p>
          <a:p>
            <a:pPr marL="0" indent="0">
              <a:lnSpc>
                <a:spcPct val="120000"/>
              </a:lnSpc>
              <a:buNone/>
            </a:pPr>
            <a:r>
              <a:rPr lang="fa-IR" dirty="0"/>
              <a:t>۲) تراکنش بانکی و </a:t>
            </a:r>
            <a:r>
              <a:rPr lang="en-US" dirty="0"/>
              <a:t>ATM </a:t>
            </a:r>
            <a:r>
              <a:rPr lang="fa-IR" dirty="0" smtClean="0"/>
              <a:t> ها</a:t>
            </a:r>
            <a:endParaRPr lang="fa-IR" dirty="0"/>
          </a:p>
          <a:p>
            <a:pPr marL="0" indent="0">
              <a:lnSpc>
                <a:spcPct val="120000"/>
              </a:lnSpc>
              <a:buNone/>
            </a:pPr>
            <a:r>
              <a:rPr lang="fa-IR" dirty="0"/>
              <a:t>۳) هواپیمایی و اطلاعات آب و هوا</a:t>
            </a:r>
          </a:p>
          <a:p>
            <a:pPr marL="0" indent="0">
              <a:lnSpc>
                <a:spcPct val="120000"/>
              </a:lnSpc>
              <a:buNone/>
            </a:pPr>
            <a:r>
              <a:rPr lang="fa-IR" dirty="0"/>
              <a:t>۴) </a:t>
            </a:r>
            <a:r>
              <a:rPr lang="fa-IR" dirty="0" smtClean="0"/>
              <a:t>مصارف نظامی در زمینه های مختلف</a:t>
            </a:r>
            <a:endParaRPr lang="fa-IR" dirty="0"/>
          </a:p>
          <a:p>
            <a:pPr marL="0" indent="0">
              <a:lnSpc>
                <a:spcPct val="120000"/>
              </a:lnSpc>
              <a:buNone/>
            </a:pPr>
            <a:r>
              <a:rPr lang="fa-IR" dirty="0"/>
              <a:t>۵) تبادل اطلاعات پزشکی</a:t>
            </a:r>
          </a:p>
          <a:p>
            <a:pPr marL="0" indent="0">
              <a:lnSpc>
                <a:spcPct val="120000"/>
              </a:lnSpc>
              <a:buNone/>
            </a:pPr>
            <a:r>
              <a:rPr lang="fa-IR" dirty="0"/>
              <a:t>۶) یادگیری راه دور</a:t>
            </a:r>
          </a:p>
          <a:p>
            <a:pPr marL="0" indent="0">
              <a:lnSpc>
                <a:spcPct val="120000"/>
              </a:lnSpc>
              <a:buNone/>
            </a:pPr>
            <a:r>
              <a:rPr lang="fa-IR" dirty="0"/>
              <a:t>۷) سرویس های اورژانسی</a:t>
            </a:r>
          </a:p>
          <a:p>
            <a:pPr marL="0" indent="0">
              <a:lnSpc>
                <a:spcPct val="120000"/>
              </a:lnSpc>
              <a:buNone/>
            </a:pPr>
            <a:r>
              <a:rPr lang="fa-IR" dirty="0"/>
              <a:t>۸) اینترنت پر سرعت</a:t>
            </a:r>
          </a:p>
          <a:p>
            <a:pPr marL="0" indent="0">
              <a:lnSpc>
                <a:spcPct val="120000"/>
              </a:lnSpc>
              <a:buNone/>
            </a:pPr>
            <a:r>
              <a:rPr lang="fa-IR" dirty="0"/>
              <a:t>۹) </a:t>
            </a:r>
            <a:r>
              <a:rPr lang="en-US" dirty="0" smtClean="0"/>
              <a:t>VoIP</a:t>
            </a:r>
            <a:endParaRPr lang="en-US" dirty="0"/>
          </a:p>
        </p:txBody>
      </p:sp>
      <p:sp>
        <p:nvSpPr>
          <p:cNvPr id="3" name="Title 2"/>
          <p:cNvSpPr>
            <a:spLocks noGrp="1"/>
          </p:cNvSpPr>
          <p:nvPr>
            <p:ph type="title"/>
          </p:nvPr>
        </p:nvSpPr>
        <p:spPr/>
        <p:txBody>
          <a:bodyPr/>
          <a:lstStyle/>
          <a:p>
            <a:pPr algn="r" rtl="1"/>
            <a:r>
              <a:rPr lang="fa-IR" dirty="0" smtClean="0"/>
              <a:t>چرا </a:t>
            </a:r>
            <a:r>
              <a:rPr lang="en-US" dirty="0" smtClean="0"/>
              <a:t>VSAT</a:t>
            </a:r>
            <a:r>
              <a:rPr lang="fa-IR" dirty="0"/>
              <a:t> </a:t>
            </a:r>
            <a:r>
              <a:rPr lang="fa-IR" dirty="0" smtClean="0"/>
              <a:t>؟</a:t>
            </a:r>
            <a:endParaRPr lang="en-US" dirty="0"/>
          </a:p>
        </p:txBody>
      </p:sp>
    </p:spTree>
    <p:extLst>
      <p:ext uri="{BB962C8B-B14F-4D97-AF65-F5344CB8AC3E}">
        <p14:creationId xmlns:p14="http://schemas.microsoft.com/office/powerpoint/2010/main" val="92583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741082"/>
          </a:xfrm>
        </p:spPr>
        <p:txBody>
          <a:bodyPr/>
          <a:lstStyle/>
          <a:p>
            <a:r>
              <a:rPr lang="fa-IR" dirty="0" smtClean="0"/>
              <a:t>چرا </a:t>
            </a:r>
            <a:r>
              <a:rPr lang="en-US" dirty="0" smtClean="0"/>
              <a:t>Very Small</a:t>
            </a:r>
            <a:r>
              <a:rPr lang="fa-IR" dirty="0" smtClean="0"/>
              <a:t> ؟</a:t>
            </a:r>
            <a:endParaRPr lang="en-US" dirty="0"/>
          </a:p>
        </p:txBody>
      </p:sp>
      <p:sp>
        <p:nvSpPr>
          <p:cNvPr id="3" name="Content Placeholder 2"/>
          <p:cNvSpPr>
            <a:spLocks noGrp="1"/>
          </p:cNvSpPr>
          <p:nvPr>
            <p:ph idx="1"/>
          </p:nvPr>
        </p:nvSpPr>
        <p:spPr/>
        <p:txBody>
          <a:bodyPr/>
          <a:lstStyle/>
          <a:p>
            <a:pPr algn="just"/>
            <a:r>
              <a:rPr lang="fa-IR" dirty="0">
                <a:cs typeface="+mn-cs"/>
              </a:rPr>
              <a:t>عبارت بسیار کوچک </a:t>
            </a:r>
            <a:r>
              <a:rPr lang="fa-IR" dirty="0" smtClean="0">
                <a:cs typeface="+mn-cs"/>
              </a:rPr>
              <a:t>( </a:t>
            </a:r>
            <a:r>
              <a:rPr lang="en-US" dirty="0" smtClean="0">
                <a:cs typeface="+mn-cs"/>
              </a:rPr>
              <a:t>very small‏‎‎‏ </a:t>
            </a:r>
            <a:r>
              <a:rPr lang="fa-IR" dirty="0" smtClean="0">
                <a:cs typeface="+mn-cs"/>
              </a:rPr>
              <a:t>) بدان </a:t>
            </a:r>
            <a:r>
              <a:rPr lang="fa-IR" dirty="0">
                <a:cs typeface="+mn-cs"/>
              </a:rPr>
              <a:t>جهت به این پایانه‌ها اطلاق می‌شود که معمولاً قطر آنتن این نوع پایانه‌های زمینی بین 55 تا 240 سانتی‌متر است که این آنتن‌ها روی بام ساختمان یا بسته به شرایط محیطی در سطح زمین نصب می‌شوند</a:t>
            </a:r>
            <a:r>
              <a:rPr lang="fa-IR" dirty="0" smtClean="0">
                <a:cs typeface="+mn-cs"/>
              </a:rPr>
              <a:t>.</a:t>
            </a:r>
          </a:p>
          <a:p>
            <a:pPr marL="0" indent="0" algn="just">
              <a:buNone/>
            </a:pPr>
            <a:endParaRPr lang="en-US" dirty="0">
              <a:cs typeface="+mn-c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4158" y="2830030"/>
            <a:ext cx="3853101" cy="34183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137" y="2830031"/>
            <a:ext cx="3853101" cy="3418375"/>
          </a:xfrm>
          <a:prstGeom prst="rect">
            <a:avLst/>
          </a:prstGeom>
        </p:spPr>
      </p:pic>
    </p:spTree>
    <p:extLst>
      <p:ext uri="{BB962C8B-B14F-4D97-AF65-F5344CB8AC3E}">
        <p14:creationId xmlns:p14="http://schemas.microsoft.com/office/powerpoint/2010/main" val="1701351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t>ساختار </a:t>
            </a:r>
            <a:r>
              <a:rPr lang="en-US" dirty="0" smtClean="0"/>
              <a:t>VSAT</a:t>
            </a:r>
            <a:endParaRPr lang="en-US" dirty="0"/>
          </a:p>
        </p:txBody>
      </p:sp>
      <p:pic>
        <p:nvPicPr>
          <p:cNvPr id="5" name="Picture 2" descr="http://tehranpress.com/images/upfiles/20140529/vsatanim(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1946" y="1919285"/>
            <a:ext cx="7484086" cy="4244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6508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Ali">
      <a:majorFont>
        <a:latin typeface="Century Gothic"/>
        <a:ea typeface=""/>
        <a:cs typeface="B Titr"/>
      </a:majorFont>
      <a:minorFont>
        <a:latin typeface="Century Gothic"/>
        <a:ea typeface=""/>
        <a:cs typeface="B Nazani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1045</TotalTime>
  <Words>1842</Words>
  <Application>Microsoft Office PowerPoint</Application>
  <PresentationFormat>On-screen Show (4:3)</PresentationFormat>
  <Paragraphs>84</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B Nazanin</vt:lpstr>
      <vt:lpstr>B Titr</vt:lpstr>
      <vt:lpstr>Century Gothic</vt:lpstr>
      <vt:lpstr>Wingdings 3</vt:lpstr>
      <vt:lpstr>Ion</vt:lpstr>
      <vt:lpstr> VSAT Connected Anywhere</vt:lpstr>
      <vt:lpstr>ماهواره چیست؟</vt:lpstr>
      <vt:lpstr>مزایای کلیدی ماهواره</vt:lpstr>
      <vt:lpstr>مدارات مختلف در فضا</vt:lpstr>
      <vt:lpstr>مشخصات مدار های ماهواره ای</vt:lpstr>
      <vt:lpstr>VSAT چیست ؟</vt:lpstr>
      <vt:lpstr>چرا VSAT ؟</vt:lpstr>
      <vt:lpstr>چرا Very Small ؟</vt:lpstr>
      <vt:lpstr>ساختار VSAT</vt:lpstr>
      <vt:lpstr> Indoor unit - Outdoor unit</vt:lpstr>
      <vt:lpstr>کانال های VSAT</vt:lpstr>
      <vt:lpstr>TDMA</vt:lpstr>
      <vt:lpstr>روشهای TDMA</vt:lpstr>
      <vt:lpstr>FDMA</vt:lpstr>
      <vt:lpstr>FTDMA</vt:lpstr>
      <vt:lpstr>CDMA</vt:lpstr>
      <vt:lpstr>VSAT DISH</vt:lpstr>
      <vt:lpstr>HUB Station</vt:lpstr>
      <vt:lpstr>ACU (Antenna Control Unit)</vt:lpstr>
      <vt:lpstr>VSAT Modem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VSAT</dc:title>
  <dc:creator>Windows User</dc:creator>
  <cp:lastModifiedBy>Windows User</cp:lastModifiedBy>
  <cp:revision>25</cp:revision>
  <dcterms:created xsi:type="dcterms:W3CDTF">2017-11-20T19:13:26Z</dcterms:created>
  <dcterms:modified xsi:type="dcterms:W3CDTF">2018-02-21T07:06:44Z</dcterms:modified>
</cp:coreProperties>
</file>